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0" r:id="rId14"/>
    <p:sldId id="261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>
        <p:scale>
          <a:sx n="66" d="100"/>
          <a:sy n="66" d="100"/>
        </p:scale>
        <p:origin x="-1464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4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94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43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031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20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067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24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89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31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75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7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60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78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FF396-19AC-4471-9E3F-7BEB4D371290}" type="datetimeFigureOut">
              <a:rPr lang="ru-RU" smtClean="0"/>
              <a:t>03.09.2021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D9CA-ADD3-4E7A-ADAE-BFF5DF1FE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969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DC6157B-CEEC-4D4A-9580-A7E22E8C6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8795" y="937622"/>
            <a:ext cx="9007461" cy="238614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5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52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 и экстремизма в молодежной </a:t>
            </a:r>
            <a:r>
              <a:rPr lang="ru-RU" sz="52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sz="52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A1276CB-B069-49AE-9D10-28A3FBFCD93A}"/>
              </a:ext>
            </a:extLst>
          </p:cNvPr>
          <p:cNvSpPr txBox="1"/>
          <p:nvPr/>
        </p:nvSpPr>
        <p:spPr>
          <a:xfrm>
            <a:off x="6393648" y="4571075"/>
            <a:ext cx="56926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Студентки группы: 21 Б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Горбашева Дарья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Смирнова Анастасия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Матвеева Татьяна</a:t>
            </a:r>
          </a:p>
          <a:p>
            <a:pPr algn="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Драпей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37.03.01 «Психология»</a:t>
            </a:r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Людмила Александровна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4F7E3FA-8BAB-4E6F-9820-C52E62C1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0635"/>
            <a:ext cx="6095999" cy="381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23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D98ABFB-604B-4C84-BAEC-72CA80460992}"/>
              </a:ext>
            </a:extLst>
          </p:cNvPr>
          <p:cNvSpPr txBox="1"/>
          <p:nvPr/>
        </p:nvSpPr>
        <p:spPr>
          <a:xfrm>
            <a:off x="3190240" y="256853"/>
            <a:ext cx="6101080" cy="622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Вовлечение через интернет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6F1767-BCBA-4179-A202-F346624B6DD0}"/>
              </a:ext>
            </a:extLst>
          </p:cNvPr>
          <p:cNvSpPr txBox="1"/>
          <p:nvPr/>
        </p:nvSpPr>
        <p:spPr>
          <a:xfrm>
            <a:off x="1201420" y="1156433"/>
            <a:ext cx="6101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Весьма широко распространена вербовка через сеть «Интернет», включая тематические сайты, социальные сети, чаты, форумы и блоги.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D2F431-819A-4A93-BF59-25AFAE4D8F1E}"/>
              </a:ext>
            </a:extLst>
          </p:cNvPr>
          <p:cNvSpPr txBox="1"/>
          <p:nvPr/>
        </p:nvSpPr>
        <p:spPr>
          <a:xfrm>
            <a:off x="1201420" y="3429000"/>
            <a:ext cx="610108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одним средством вовлечения сторонников (особенно несовершеннолетних) в террористическую и экстремистскую деятельность могут служить онлайновые компьютерные игры, предусматривающие возможность текстовых, голосовых и видеочатов. </a:t>
            </a:r>
          </a:p>
        </p:txBody>
      </p:sp>
      <p:pic>
        <p:nvPicPr>
          <p:cNvPr id="4098" name="Picture 2" descr="История появления сети Интернет">
            <a:extLst>
              <a:ext uri="{FF2B5EF4-FFF2-40B4-BE49-F238E27FC236}">
                <a16:creationId xmlns:a16="http://schemas.microsoft.com/office/drawing/2014/main" xmlns="" id="{62D1A842-CD30-4E36-BE7D-DA847F21D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971391"/>
            <a:ext cx="3906520" cy="26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омпьютерные и видеоигры (российский рынок)">
            <a:extLst>
              <a:ext uri="{FF2B5EF4-FFF2-40B4-BE49-F238E27FC236}">
                <a16:creationId xmlns:a16="http://schemas.microsoft.com/office/drawing/2014/main" xmlns="" id="{3E49A190-B76C-47A9-B2F3-FAAC77E72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907552"/>
            <a:ext cx="4014470" cy="254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0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B408E64-880B-440C-99DC-3E899EE04447}"/>
              </a:ext>
            </a:extLst>
          </p:cNvPr>
          <p:cNvSpPr txBox="1"/>
          <p:nvPr/>
        </p:nvSpPr>
        <p:spPr>
          <a:xfrm>
            <a:off x="2877820" y="0"/>
            <a:ext cx="6879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массовой информации</a:t>
            </a: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555D52-60C5-4AAE-AAEA-C9A29FCA6E19}"/>
              </a:ext>
            </a:extLst>
          </p:cNvPr>
          <p:cNvSpPr txBox="1"/>
          <p:nvPr/>
        </p:nvSpPr>
        <p:spPr>
          <a:xfrm>
            <a:off x="716714" y="1082952"/>
            <a:ext cx="107585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оциальные сети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становятся объектом внимания разнообразных экстремистских групп,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ведущих достаточно активную работу. </a:t>
            </a:r>
            <a:endParaRPr lang="ru-RU" sz="2800" dirty="0"/>
          </a:p>
        </p:txBody>
      </p:sp>
      <p:pic>
        <p:nvPicPr>
          <p:cNvPr id="5122" name="Picture 2" descr="Виды социальных сетей: классификация и представители — Dark site of  marketing">
            <a:extLst>
              <a:ext uri="{FF2B5EF4-FFF2-40B4-BE49-F238E27FC236}">
                <a16:creationId xmlns:a16="http://schemas.microsoft.com/office/drawing/2014/main" xmlns="" id="{FB82A02E-3B0C-4B08-931F-708B26042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78" y="2662177"/>
            <a:ext cx="4658702" cy="36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Социальные сети: с чего начать?, Маркетинг на Restoranoff.ru">
            <a:extLst>
              <a:ext uri="{FF2B5EF4-FFF2-40B4-BE49-F238E27FC236}">
                <a16:creationId xmlns:a16="http://schemas.microsoft.com/office/drawing/2014/main" xmlns="" id="{8D2F73A1-C9B1-414E-8A78-375EB9233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202" y="2662177"/>
            <a:ext cx="4870450" cy="362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783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3B858C-57BA-4C3F-9EE9-D819C6BA7415}"/>
              </a:ext>
            </a:extLst>
          </p:cNvPr>
          <p:cNvSpPr txBox="1"/>
          <p:nvPr/>
        </p:nvSpPr>
        <p:spPr>
          <a:xfrm>
            <a:off x="2187615" y="178830"/>
            <a:ext cx="83337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 выглядит «экстремистский материал»? </a:t>
            </a:r>
            <a:endParaRPr lang="ru-RU" sz="3200" dirty="0"/>
          </a:p>
        </p:txBody>
      </p:sp>
      <p:pic>
        <p:nvPicPr>
          <p:cNvPr id="6146" name="Picture 2" descr="Три тысячи запретных пунктов: как устроен федеральный список экстремистских  материалов | by Rus2Web | Medium">
            <a:extLst>
              <a:ext uri="{FF2B5EF4-FFF2-40B4-BE49-F238E27FC236}">
                <a16:creationId xmlns:a16="http://schemas.microsoft.com/office/drawing/2014/main" xmlns="" id="{CC78C8BD-23D5-4B75-A46F-D065C553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709" y="1834223"/>
            <a:ext cx="5725809" cy="41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к действуют экстремисты и террористы в социальных сетях — Антиэкстремизм">
            <a:extLst>
              <a:ext uri="{FF2B5EF4-FFF2-40B4-BE49-F238E27FC236}">
                <a16:creationId xmlns:a16="http://schemas.microsoft.com/office/drawing/2014/main" xmlns="" id="{CFF79973-EEAC-46B3-8C59-F836093DC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62" y="1834223"/>
            <a:ext cx="4371023" cy="4103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11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685C79-81B5-4DEE-AF80-8368EB6D255F}"/>
              </a:ext>
            </a:extLst>
          </p:cNvPr>
          <p:cNvSpPr txBox="1"/>
          <p:nvPr/>
        </p:nvSpPr>
        <p:spPr>
          <a:xfrm>
            <a:off x="1585732" y="155689"/>
            <a:ext cx="9537539" cy="1175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Каковы принципы действий в случае террористического акта?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973D00D-85F4-4B60-9BA9-2ACC3FD5C164}"/>
              </a:ext>
            </a:extLst>
          </p:cNvPr>
          <p:cNvSpPr txBox="1"/>
          <p:nvPr/>
        </p:nvSpPr>
        <p:spPr>
          <a:xfrm>
            <a:off x="833377" y="1494137"/>
            <a:ext cx="1066028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как можно быстрее покинуть место теракта, оказывая помощь тем, кто не может сделать этого самостоятельного.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результате взрыва могут быть выведены из строя газопроводные коммуникации, линии электропередачи, возгораться материалы, выделяющие ядовитые вещества и угарный газ.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условиях совершения террористического акта необходимо соблюдать дисциплину и организованность, выполнять команды действующего должностного лица, стараться не допустить возникновения паники, поведения людей по законам толпы.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если личные вещи (чемодан, сумка, рюкзак, верхняя одежда и т.п.) хотя бы незначительно мешают движению, необходимо избавиться от них.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В-пятых,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условиях террористического акта существенно возрастает потребность во взаимной помощи.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37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9F29F61-6F26-4E40-82F6-0EE8EA1FD555}"/>
              </a:ext>
            </a:extLst>
          </p:cNvPr>
          <p:cNvSpPr txBox="1"/>
          <p:nvPr/>
        </p:nvSpPr>
        <p:spPr>
          <a:xfrm>
            <a:off x="1230758" y="-69448"/>
            <a:ext cx="9730483" cy="1006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профилактики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терроризма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экстремизма в молодежной среде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47E7D5C-F589-4061-93BD-923124B09C18}"/>
              </a:ext>
            </a:extLst>
          </p:cNvPr>
          <p:cNvSpPr txBox="1"/>
          <p:nvPr/>
        </p:nvSpPr>
        <p:spPr>
          <a:xfrm>
            <a:off x="300170" y="1967442"/>
            <a:ext cx="11401062" cy="3347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ормы профилактического воздействия: </a:t>
            </a:r>
          </a:p>
          <a:p>
            <a:pPr marL="457200" indent="-457200" algn="just" fontAlgn="b">
              <a:lnSpc>
                <a:spcPct val="115000"/>
              </a:lnSpc>
              <a:spcAft>
                <a:spcPts val="1000"/>
              </a:spcAft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правовое просвещение и правовое информирование;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профилактическая беседа; 3) объявление официального предостережения (предостережения) о недопустимости действий, создающих условия для совершения 70 правонарушений, либо недопустимости продолжения антиобщественного поведения; 4) профилактический учет; 5) внесение представления об устранении причин и условий, способствующих совершению правонарушения; 6) профилактический надзор;7) социальная адаптация; 8) ресоциализация; 9) социальная реабилитация; 10) помощь лицам, пострадавшим от правонарушений или подверженным риску стать таковыми.</a:t>
            </a:r>
          </a:p>
        </p:txBody>
      </p:sp>
    </p:spTree>
    <p:extLst>
      <p:ext uri="{BB962C8B-B14F-4D97-AF65-F5344CB8AC3E}">
        <p14:creationId xmlns:p14="http://schemas.microsoft.com/office/powerpoint/2010/main" val="2779553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5CE6A5-8FE6-4B4F-9C7D-27068A568FA9}"/>
              </a:ext>
            </a:extLst>
          </p:cNvPr>
          <p:cNvSpPr txBox="1"/>
          <p:nvPr/>
        </p:nvSpPr>
        <p:spPr>
          <a:xfrm>
            <a:off x="1108951" y="989008"/>
            <a:ext cx="102458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связи с глобальным характером террористической и экстремистской угрозы в различных государствах мира реализуются меры по профилактике вовлечения молодежи в экстремистскую и террористическую деятельность. Большинство экспертов сходится в том, что наиболее оптимальным направлением работы являются меры по предотвращению вербовки.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86305C4-4C23-4743-A216-6494109CD23D}"/>
              </a:ext>
            </a:extLst>
          </p:cNvPr>
          <p:cNvSpPr txBox="1"/>
          <p:nvPr/>
        </p:nvSpPr>
        <p:spPr>
          <a:xfrm>
            <a:off x="1435262" y="0"/>
            <a:ext cx="9815330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Зарубежный опыт профилактики терроризма и экстремизма.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911495F-EF00-4819-977D-AB0A3ACDA1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5" t="-3030" r="6926" b="3030"/>
          <a:stretch/>
        </p:blipFill>
        <p:spPr>
          <a:xfrm>
            <a:off x="3292387" y="2823827"/>
            <a:ext cx="6101080" cy="38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40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673EA8-52D6-4871-B50B-B484EF6FC45A}"/>
              </a:ext>
            </a:extLst>
          </p:cNvPr>
          <p:cNvSpPr txBox="1"/>
          <p:nvPr/>
        </p:nvSpPr>
        <p:spPr>
          <a:xfrm>
            <a:off x="3651978" y="2794888"/>
            <a:ext cx="5613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08642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703C3E-3D2E-475B-8612-1B014C2A8458}"/>
              </a:ext>
            </a:extLst>
          </p:cNvPr>
          <p:cNvSpPr txBox="1"/>
          <p:nvPr/>
        </p:nvSpPr>
        <p:spPr>
          <a:xfrm>
            <a:off x="2905760" y="228143"/>
            <a:ext cx="6313247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Кто считается террористом?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F36DBC-02B9-4190-996E-FFAD86EF37D7}"/>
              </a:ext>
            </a:extLst>
          </p:cNvPr>
          <p:cNvSpPr txBox="1"/>
          <p:nvPr/>
        </p:nvSpPr>
        <p:spPr>
          <a:xfrm>
            <a:off x="798830" y="1278096"/>
            <a:ext cx="105943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ризм</a:t>
            </a:r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устрашение политических противников путём физического насилия. Террором также называется угроза физической расправы по политическим или каким-либо иным мотивам либо запугивание с угрозой расправы или убийства.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4ACB1B3-82BF-495A-9FBE-6340A370D4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4934" y="2880365"/>
            <a:ext cx="6967066" cy="36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1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E8AC6B-AFA3-4CB8-93B1-A702AB077211}"/>
              </a:ext>
            </a:extLst>
          </p:cNvPr>
          <p:cNvSpPr txBox="1"/>
          <p:nvPr/>
        </p:nvSpPr>
        <p:spPr>
          <a:xfrm>
            <a:off x="1168400" y="150249"/>
            <a:ext cx="10078720" cy="6557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закон «О противодействии терроризму» к террористической деятельности относит: </a:t>
            </a:r>
            <a:endParaRPr lang="ru-R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организацию, планирование, подготовку и финансирование террористического акта;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подстрекательство к террористическому акту;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организацию незаконного вооруженного формирования, преступного сообщества (преступной организации), организованного для совершения террористического акта, а также участие в такой группе;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вербовку (вовлечение), вооружение, обучение и использование террористов;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помощь в планировании, подготовке или совершении террористического акта;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пропаганду идей терроризма, призывы к террористическим актам, оправдание террористической деятельности. Каждый, кто занимается любым из перечисленных видов деятельности, считается террористом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25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A918279-681D-43C0-95A1-0A08C286BFD5}"/>
              </a:ext>
            </a:extLst>
          </p:cNvPr>
          <p:cNvSpPr txBox="1"/>
          <p:nvPr/>
        </p:nvSpPr>
        <p:spPr>
          <a:xfrm>
            <a:off x="1240790" y="396240"/>
            <a:ext cx="97104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 шли из института (школы) и увидели на площадке группу людей. Один из них громко говорил о том, что террористы поступают правильно, взрывая и убивая людей. А другой из них предлагал присутствующим вступить в террористическую организацию. Можно ли действия этих двух людей считать преступлением террористической направленности? Сверьте свой ответ с изложенными выше положениями ФЗ «О противодействии терроризму». </a:t>
            </a:r>
            <a:endParaRPr lang="ru-RU" sz="2400" i="1" dirty="0"/>
          </a:p>
        </p:txBody>
      </p:sp>
      <p:pic>
        <p:nvPicPr>
          <p:cNvPr id="1026" name="Picture 2" descr="Кодекс» гопников в СССР. Какие правила соблюдали «правильные» советские  преступники | Военные заметки | Яндекс Дзен">
            <a:extLst>
              <a:ext uri="{FF2B5EF4-FFF2-40B4-BE49-F238E27FC236}">
                <a16:creationId xmlns:a16="http://schemas.microsoft.com/office/drawing/2014/main" xmlns="" id="{32307391-BDD7-46EF-AD93-61B46EB3C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3208222"/>
            <a:ext cx="5200650" cy="353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16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AB3917-55CF-482A-8E37-E33B3ABC5954}"/>
              </a:ext>
            </a:extLst>
          </p:cNvPr>
          <p:cNvSpPr txBox="1"/>
          <p:nvPr/>
        </p:nvSpPr>
        <p:spPr>
          <a:xfrm>
            <a:off x="2160270" y="236459"/>
            <a:ext cx="7871460" cy="689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становятся террористом?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92AFA61-A929-4D23-9070-82CBF68F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167" y="3429000"/>
            <a:ext cx="5762625" cy="3124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DC245E7-5AAD-4641-9D92-597D06423F82}"/>
              </a:ext>
            </a:extLst>
          </p:cNvPr>
          <p:cNvSpPr txBox="1"/>
          <p:nvPr/>
        </p:nvSpPr>
        <p:spPr>
          <a:xfrm>
            <a:off x="822960" y="1023621"/>
            <a:ext cx="1047496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Становление террористом – это довольно продолжительный процесс формирования человека как преступника. Для этого используются самые различные методы: убеждение, внушение, зомбирование, подкуп, обман, шантаж, идеологическая обработка, предложение специальной литературы для ознакомления, апелляция к патриотическим или религиозным чувствам, восхваление родственников или знакомых, ранее примкнувших к террористам, принуждение и т.п.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35223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08321F-BD8F-4623-A234-A0BDA6076BBF}"/>
              </a:ext>
            </a:extLst>
          </p:cNvPr>
          <p:cNvSpPr txBox="1"/>
          <p:nvPr/>
        </p:nvSpPr>
        <p:spPr>
          <a:xfrm>
            <a:off x="360680" y="163175"/>
            <a:ext cx="114706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Псевдоисламский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радикализм и причины</a:t>
            </a:r>
            <a:r>
              <a:rPr lang="ru-RU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его привлекательности для молодежи</a:t>
            </a:r>
            <a: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012038-1BD1-4DBD-8A8F-71CACDC2FC83}"/>
              </a:ext>
            </a:extLst>
          </p:cNvPr>
          <p:cNvSpPr txBox="1"/>
          <p:nvPr/>
        </p:nvSpPr>
        <p:spPr>
          <a:xfrm>
            <a:off x="833120" y="1719312"/>
            <a:ext cx="11282680" cy="1958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Идеологические концепции, проповедуемые радикальными структурами, отличаются между собой, вследствие чего между их сторонниками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конфликты. Однако есть и общие черты, свойственные большинству религиозно-экстремистских организаций исламистского толка.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формулируйте экстремизм написанный на накаленной докрасна деревянной  детали тлеющих углей в месте огня Иллюстрация штока - иллюстрации  насчитывающей ноча, фундаментализм: 62364084">
            <a:extLst>
              <a:ext uri="{FF2B5EF4-FFF2-40B4-BE49-F238E27FC236}">
                <a16:creationId xmlns:a16="http://schemas.microsoft.com/office/drawing/2014/main" xmlns="" id="{05887548-B006-4FE3-8857-E849FC6F7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29"/>
          <a:stretch/>
        </p:blipFill>
        <p:spPr bwMode="auto">
          <a:xfrm>
            <a:off x="2174240" y="3429000"/>
            <a:ext cx="7142480" cy="320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386AB99-A97D-4BAF-ACEF-B69191B44712}"/>
              </a:ext>
            </a:extLst>
          </p:cNvPr>
          <p:cNvSpPr txBox="1"/>
          <p:nvPr/>
        </p:nvSpPr>
        <p:spPr>
          <a:xfrm>
            <a:off x="569651" y="172366"/>
            <a:ext cx="11052698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сследование, проведенном отделением АТЦ СНГ по Центрально-азиатскому региону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Бишкек, Республика Кыргызстан) в начале 2015 года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DA3DBEA-231F-4423-AE6D-7EA0563C29D7}"/>
              </a:ext>
            </a:extLst>
          </p:cNvPr>
          <p:cNvSpPr txBox="1"/>
          <p:nvPr/>
        </p:nvSpPr>
        <p:spPr>
          <a:xfrm>
            <a:off x="1709312" y="1340395"/>
            <a:ext cx="9349568" cy="5115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Персональная мотивация лиц включает в себя: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Идеологические мотивы, связанные с религией: - совершить богоугодное дело, чтобы попасть в рай; - борьба против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кафиров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врагов ислама; - борьба против «грешников» и «управляемых ими»; - построение «Исламского государства»;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Идеологические мотивы, не связанные с религией: - желание действовать и быть активными строителями своей жизни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общества; - желание бороться за свободу и справедливость; - необходимость иметь социальный идеал; - желание быть защитником слабых (женщин, детей, стариков); - готовность бороться против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кафирского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режима Б. Асада.</a:t>
            </a:r>
          </a:p>
        </p:txBody>
      </p:sp>
    </p:spTree>
    <p:extLst>
      <p:ext uri="{BB962C8B-B14F-4D97-AF65-F5344CB8AC3E}">
        <p14:creationId xmlns:p14="http://schemas.microsoft.com/office/powerpoint/2010/main" val="336061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C09A22-275D-4DAB-AF3F-F2698ACD0621}"/>
              </a:ext>
            </a:extLst>
          </p:cNvPr>
          <p:cNvSpPr txBox="1"/>
          <p:nvPr/>
        </p:nvSpPr>
        <p:spPr>
          <a:xfrm>
            <a:off x="0" y="106531"/>
            <a:ext cx="116711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Профашистские, неонацистские и националистические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молодежные движения</a:t>
            </a:r>
            <a:b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528CC6-C2E8-4712-9208-F5F48BA3FC83}"/>
              </a:ext>
            </a:extLst>
          </p:cNvPr>
          <p:cNvSpPr txBox="1"/>
          <p:nvPr/>
        </p:nvSpPr>
        <p:spPr>
          <a:xfrm>
            <a:off x="561465" y="1905506"/>
            <a:ext cx="45422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Фашизм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Нацизм (национал-социализм)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Фанатские сообщества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Деструктивные религиозные и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квазирелигиозные</a:t>
            </a:r>
            <a:r>
              <a:rPr lang="ru-RU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объединения (секты)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«Спящие ячейки»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2C1C12D-25D2-4A1F-AAF3-DFFDC166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978" y="1905506"/>
            <a:ext cx="6246918" cy="416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40FED09-BEB1-465B-AAC0-260DADAA438D}"/>
              </a:ext>
            </a:extLst>
          </p:cNvPr>
          <p:cNvSpPr txBox="1"/>
          <p:nvPr/>
        </p:nvSpPr>
        <p:spPr>
          <a:xfrm>
            <a:off x="2977282" y="341787"/>
            <a:ext cx="6237436" cy="1326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Виртуальные суицидальные группы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Новая газета - Novayagazeta.ru">
            <a:extLst>
              <a:ext uri="{FF2B5EF4-FFF2-40B4-BE49-F238E27FC236}">
                <a16:creationId xmlns:a16="http://schemas.microsoft.com/office/drawing/2014/main" xmlns="" id="{F575CB0F-F4B2-4D64-A90C-4FC9B4016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433" y="1717843"/>
            <a:ext cx="9352345" cy="48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5118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166</TotalTime>
  <Words>823</Words>
  <Application>Microsoft Office PowerPoint</Application>
  <PresentationFormat>Произвольный</PresentationFormat>
  <Paragraphs>52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Контур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ОБРАЗОАНИЯ ТВЕРСКОЙ ОБЛАСТИ  ФГБОУ ВО «Тверской государственный университет»</dc:title>
  <dc:creator>Дарья Горбашева</dc:creator>
  <cp:lastModifiedBy>Админ</cp:lastModifiedBy>
  <cp:revision>14</cp:revision>
  <dcterms:created xsi:type="dcterms:W3CDTF">2021-04-12T14:42:09Z</dcterms:created>
  <dcterms:modified xsi:type="dcterms:W3CDTF">2021-09-03T13:15:14Z</dcterms:modified>
</cp:coreProperties>
</file>