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82" r:id="rId4"/>
    <p:sldId id="256" r:id="rId5"/>
    <p:sldId id="259" r:id="rId6"/>
    <p:sldId id="260" r:id="rId7"/>
    <p:sldId id="261" r:id="rId8"/>
    <p:sldId id="263" r:id="rId9"/>
    <p:sldId id="262" r:id="rId10"/>
    <p:sldId id="264" r:id="rId11"/>
    <p:sldId id="267" r:id="rId12"/>
    <p:sldId id="270" r:id="rId13"/>
    <p:sldId id="265" r:id="rId14"/>
    <p:sldId id="268" r:id="rId15"/>
    <p:sldId id="269" r:id="rId16"/>
    <p:sldId id="274" r:id="rId17"/>
    <p:sldId id="271" r:id="rId18"/>
    <p:sldId id="273" r:id="rId19"/>
    <p:sldId id="276" r:id="rId20"/>
    <p:sldId id="277" r:id="rId21"/>
    <p:sldId id="272" r:id="rId22"/>
    <p:sldId id="278" r:id="rId23"/>
    <p:sldId id="281" r:id="rId24"/>
    <p:sldId id="279" r:id="rId25"/>
    <p:sldId id="280" r:id="rId26"/>
    <p:sldId id="275" r:id="rId27"/>
    <p:sldId id="26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176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Факультет психологии</a:t>
            </a:r>
            <a:br>
              <a:rPr lang="ru-RU" sz="4000" dirty="0" smtClean="0"/>
            </a:br>
            <a:r>
              <a:rPr lang="ru-RU" sz="4000" dirty="0" smtClean="0"/>
              <a:t>Студенческое научное общество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ПРЕДСТАВЛЯЕТ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м\Documents\1 Аудиторные занятия 2020 осень\Пси рекламы\Рисунки\экран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548680"/>
            <a:ext cx="7181883" cy="53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Структура </a:t>
            </a:r>
            <a:r>
              <a:rPr lang="ru-RU" b="1" dirty="0" smtClean="0"/>
              <a:t>статьи</a:t>
            </a:r>
            <a:endParaRPr lang="ru-RU" dirty="0" smtClean="0"/>
          </a:p>
          <a:p>
            <a:r>
              <a:rPr lang="ru-RU" dirty="0" smtClean="0"/>
              <a:t>Название статьи. Заголовок.</a:t>
            </a:r>
          </a:p>
          <a:p>
            <a:r>
              <a:rPr lang="ru-RU" dirty="0" smtClean="0"/>
              <a:t>Аннотация </a:t>
            </a:r>
          </a:p>
          <a:p>
            <a:r>
              <a:rPr lang="ru-RU" dirty="0" smtClean="0"/>
              <a:t>Ключевые слова</a:t>
            </a:r>
          </a:p>
          <a:p>
            <a:r>
              <a:rPr lang="ru-RU" dirty="0" smtClean="0"/>
              <a:t>Вводная часть</a:t>
            </a:r>
          </a:p>
          <a:p>
            <a:r>
              <a:rPr lang="ru-RU" dirty="0" smtClean="0"/>
              <a:t>Основная часть</a:t>
            </a:r>
          </a:p>
          <a:p>
            <a:r>
              <a:rPr lang="ru-RU" dirty="0" smtClean="0"/>
              <a:t>Выводы  </a:t>
            </a:r>
          </a:p>
          <a:p>
            <a:r>
              <a:rPr lang="ru-RU" dirty="0" smtClean="0"/>
              <a:t>Список </a:t>
            </a:r>
            <a:r>
              <a:rPr lang="ru-RU" dirty="0" smtClean="0"/>
              <a:t>литературы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(макет)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писать научную статью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Примеры </a:t>
            </a:r>
            <a:r>
              <a:rPr lang="ru-RU" i="1" dirty="0" smtClean="0"/>
              <a:t>названий статьи</a:t>
            </a:r>
            <a:endParaRPr lang="ru-RU" dirty="0" smtClean="0"/>
          </a:p>
          <a:p>
            <a:r>
              <a:rPr lang="ru-RU" dirty="0" smtClean="0"/>
              <a:t>«Специфика психологической </a:t>
            </a:r>
            <a:r>
              <a:rPr lang="ru-RU" dirty="0" smtClean="0"/>
              <a:t>безопасности </a:t>
            </a:r>
            <a:r>
              <a:rPr lang="ru-RU" dirty="0" smtClean="0"/>
              <a:t>сотрудников государственных и частных организаций» </a:t>
            </a:r>
          </a:p>
          <a:p>
            <a:r>
              <a:rPr lang="ru-RU" dirty="0" smtClean="0"/>
              <a:t>«Социальные представления молодежи о моде». </a:t>
            </a:r>
          </a:p>
          <a:p>
            <a:r>
              <a:rPr lang="ru-RU" dirty="0" smtClean="0"/>
              <a:t>«Представление о собственной привлекательности во взаимосвязи с составляющей Я-концепции молодежи»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км\Documents\1 Аудиторные занятия 2020 осень\Пси рекламы\Рисунки\ша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3790"/>
            <a:ext cx="8229600" cy="4060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Требования</a:t>
            </a:r>
            <a:r>
              <a:rPr lang="ru-RU" b="1" dirty="0" smtClean="0"/>
              <a:t>, </a:t>
            </a:r>
            <a:r>
              <a:rPr lang="ru-RU" b="1" dirty="0" smtClean="0"/>
              <a:t>особенности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Научный стиль.</a:t>
            </a:r>
          </a:p>
          <a:p>
            <a:r>
              <a:rPr lang="ru-RU" dirty="0" smtClean="0"/>
              <a:t>Лексика. Термины. Без жаргонизмов, просторечия и т.д.</a:t>
            </a:r>
          </a:p>
          <a:p>
            <a:r>
              <a:rPr lang="ru-RU" dirty="0" smtClean="0"/>
              <a:t>Опора на теории, научные понятия</a:t>
            </a:r>
          </a:p>
          <a:p>
            <a:r>
              <a:rPr lang="ru-RU" dirty="0" smtClean="0"/>
              <a:t>Факты. Доказательства.</a:t>
            </a:r>
          </a:p>
          <a:p>
            <a:r>
              <a:rPr lang="ru-RU" dirty="0" smtClean="0"/>
              <a:t>Чёткая структура текста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 smtClean="0"/>
              <a:t>Обзор</a:t>
            </a:r>
            <a:r>
              <a:rPr lang="ru-RU" dirty="0" smtClean="0"/>
              <a:t>. Мнения различных ученых по исследуемому вопросу + мнение автора. «К вопросу о</a:t>
            </a:r>
            <a:r>
              <a:rPr lang="ru-RU" dirty="0" smtClean="0"/>
              <a:t>…»</a:t>
            </a:r>
          </a:p>
          <a:p>
            <a:endParaRPr lang="ru-RU" dirty="0" smtClean="0"/>
          </a:p>
          <a:p>
            <a:r>
              <a:rPr lang="ru-RU" u="sng" dirty="0" smtClean="0"/>
              <a:t>Научно-практические статья</a:t>
            </a:r>
            <a:r>
              <a:rPr lang="ru-RU" dirty="0" smtClean="0"/>
              <a:t> – это публикации результатов самостоятельно полученных экспериментальных/эмпирических  исследований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u="sng" dirty="0" smtClean="0"/>
              <a:t>Научно-теоретическая статья</a:t>
            </a:r>
            <a:r>
              <a:rPr lang="ru-RU" dirty="0" smtClean="0"/>
              <a:t> – теоретическое обобщение; переосмысление. Новая теория на основе существующих теорий и многочисленных эмпирических фактов. Анализ закономерностей и объяснение  причин. Новые понятия, открытые явления, модели.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Виды </a:t>
            </a:r>
            <a:r>
              <a:rPr lang="ru-RU" sz="3200" dirty="0" smtClean="0"/>
              <a:t>научных статей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Начинающий исследователь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ЧТО ЖЕ ДЕЛАТЬ?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КАК ЖЕ БЫТЬ?</a:t>
            </a:r>
            <a:endParaRPr lang="ru-RU" dirty="0"/>
          </a:p>
        </p:txBody>
      </p:sp>
      <p:pic>
        <p:nvPicPr>
          <p:cNvPr id="10" name="Содержимое 9" descr="учёный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1" name="Содержимое 10" descr="учёный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89207" y="1444625"/>
            <a:ext cx="3153410" cy="3941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ЧТО </a:t>
            </a:r>
            <a:r>
              <a:rPr lang="ru-RU" dirty="0" smtClean="0"/>
              <a:t>ВЫ МОЖЕТЕ</a:t>
            </a:r>
          </a:p>
          <a:p>
            <a:r>
              <a:rPr lang="ru-RU" dirty="0" smtClean="0"/>
              <a:t>Обзор литературы, постановка проблемы</a:t>
            </a:r>
          </a:p>
          <a:p>
            <a:r>
              <a:rPr lang="ru-RU" dirty="0" smtClean="0"/>
              <a:t>Результаты </a:t>
            </a:r>
            <a:r>
              <a:rPr lang="ru-RU" dirty="0" smtClean="0"/>
              <a:t>пилотажного (пробного) </a:t>
            </a:r>
            <a:r>
              <a:rPr lang="ru-RU" dirty="0" smtClean="0"/>
              <a:t>исследования</a:t>
            </a:r>
          </a:p>
          <a:p>
            <a:r>
              <a:rPr lang="ru-RU" dirty="0" smtClean="0"/>
              <a:t>Разработка инструментария (</a:t>
            </a:r>
            <a:r>
              <a:rPr lang="ru-RU" dirty="0" err="1" smtClean="0"/>
              <a:t>опросника</a:t>
            </a:r>
            <a:r>
              <a:rPr lang="ru-RU" dirty="0" smtClean="0"/>
              <a:t>, анкеты, интервью)</a:t>
            </a:r>
          </a:p>
          <a:p>
            <a:r>
              <a:rPr lang="ru-RU" dirty="0" smtClean="0"/>
              <a:t>Представление данных эмпирического/экспериментального исследования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(вид) статьи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¿ Что писать, если у вас нет эмпирических данных?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" name="Содержимое 7" descr="Траволта мем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941763" cy="3941763"/>
          </a:xfrm>
        </p:spPr>
      </p:pic>
      <p:pic>
        <p:nvPicPr>
          <p:cNvPr id="3075" name="Picture 3" descr="C:\Users\км\Documents\1 А СНО\Семинар Как писать статью\Траволта ме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942000" cy="394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Теоретическая обзорная статья</a:t>
            </a:r>
            <a:br>
              <a:rPr lang="ru-RU" sz="2800" dirty="0" smtClean="0"/>
            </a:br>
            <a:r>
              <a:rPr lang="ru-RU" sz="2800" dirty="0" smtClean="0"/>
              <a:t>Постановка проблемы</a:t>
            </a:r>
            <a:endParaRPr lang="ru-RU" sz="2800" dirty="0"/>
          </a:p>
        </p:txBody>
      </p:sp>
      <p:pic>
        <p:nvPicPr>
          <p:cNvPr id="4098" name="Picture 2" descr="C:\Users\км\Documents\1 А СНО\Семинар Как писать статью\origin3293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6919664" cy="46131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рпус Б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ФГБОУ ВО Тверской государственный университет</a:t>
            </a:r>
            <a:br>
              <a:rPr lang="ru-RU" sz="2400" dirty="0" smtClean="0"/>
            </a:br>
            <a:r>
              <a:rPr lang="ru-RU" sz="2400" dirty="0" smtClean="0"/>
              <a:t>Факультет психологии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¿ Что писать, если у вас нет эмпирических данных</a:t>
            </a:r>
            <a:r>
              <a:rPr lang="ru-RU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Актуальность проблемы. Зачем сейчас это изучать</a:t>
            </a:r>
          </a:p>
          <a:p>
            <a:r>
              <a:rPr lang="ru-RU" dirty="0" smtClean="0"/>
              <a:t>Место проблемы в отраслях науки</a:t>
            </a:r>
          </a:p>
          <a:p>
            <a:r>
              <a:rPr lang="ru-RU" dirty="0" smtClean="0"/>
              <a:t>Определение понятий.</a:t>
            </a:r>
          </a:p>
          <a:p>
            <a:r>
              <a:rPr lang="ru-RU" dirty="0" smtClean="0"/>
              <a:t>Авторы, теоретические подходы.</a:t>
            </a:r>
          </a:p>
          <a:p>
            <a:r>
              <a:rPr lang="ru-RU" dirty="0" smtClean="0"/>
              <a:t>Обзор результатов исследований по проблеме последних лет. Что уже известно? Что выявлено? </a:t>
            </a:r>
          </a:p>
          <a:p>
            <a:r>
              <a:rPr lang="ru-RU" dirty="0" smtClean="0"/>
              <a:t>Какие есть методы и методики изучаемого явления</a:t>
            </a:r>
          </a:p>
          <a:p>
            <a:r>
              <a:rPr lang="ru-RU" dirty="0" smtClean="0"/>
              <a:t>?! Что неизвестно? Что за гранью изведанного?</a:t>
            </a:r>
          </a:p>
          <a:p>
            <a:r>
              <a:rPr lang="ru-RU" dirty="0" smtClean="0"/>
              <a:t>Что и как предлагаете исследовать?</a:t>
            </a:r>
            <a:endParaRPr lang="ru-RU" dirty="0" smtClean="0"/>
          </a:p>
          <a:p>
            <a:pPr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Теоретическая статья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Тема </a:t>
            </a:r>
            <a:r>
              <a:rPr lang="ru-RU" dirty="0" smtClean="0"/>
              <a:t>по возрастной психологии</a:t>
            </a:r>
          </a:p>
          <a:p>
            <a:pPr>
              <a:buNone/>
            </a:pPr>
            <a:r>
              <a:rPr lang="ru-RU" dirty="0" smtClean="0"/>
              <a:t>  ПРИМЕРЫ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Мотивы вступления в брак у мужчин и женщин в период молодости</a:t>
            </a:r>
          </a:p>
          <a:p>
            <a:endParaRPr lang="ru-RU" dirty="0" smtClean="0"/>
          </a:p>
          <a:p>
            <a:r>
              <a:rPr lang="ru-RU" dirty="0" smtClean="0"/>
              <a:t>Стиль воспитания в семье как фактор формирования личности </a:t>
            </a:r>
            <a:r>
              <a:rPr lang="ru-RU" dirty="0" smtClean="0"/>
              <a:t>ребёнка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Особенности ценностных ориентаций в период кризиса подросткового возраста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Ценности у подростков точно такие же как и 10,20,30 лет назад? Вряд ли. Есть сходства и различия с предыдущими поколениями. Влияние актуального социального контекста.</a:t>
            </a:r>
          </a:p>
          <a:p>
            <a:r>
              <a:rPr lang="ru-RU" dirty="0" smtClean="0"/>
              <a:t>Изучается и в возрастной, в социальной психологии, психологии личности.</a:t>
            </a:r>
          </a:p>
          <a:p>
            <a:r>
              <a:rPr lang="ru-RU" dirty="0" smtClean="0"/>
              <a:t>Что такое ценностные ориентации. Кто как определял. Как понимается в разных парадигмах (психоанализ, </a:t>
            </a:r>
            <a:r>
              <a:rPr lang="ru-RU" dirty="0" err="1" smtClean="0"/>
              <a:t>когнитивизм</a:t>
            </a:r>
            <a:r>
              <a:rPr lang="ru-RU" dirty="0" smtClean="0"/>
              <a:t>, бихевиоризм, гуманистическая психология и т.д.)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Пример</a:t>
            </a:r>
            <a:br>
              <a:rPr lang="ru-RU" sz="2400" dirty="0" smtClean="0"/>
            </a:br>
            <a:r>
              <a:rPr lang="ru-RU" sz="2400" dirty="0" smtClean="0"/>
              <a:t>Особенности ценностных ориентаций в период кризиса подросткового возраста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рост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8160" y="1481138"/>
            <a:ext cx="6647680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Пример</a:t>
            </a:r>
            <a:br>
              <a:rPr lang="ru-RU" sz="2400" dirty="0" smtClean="0"/>
            </a:br>
            <a:r>
              <a:rPr lang="ru-RU" sz="2400" dirty="0" smtClean="0"/>
              <a:t>Особенности ценностных ориентаций в период кризиса подросткового возраста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чём особенности </a:t>
            </a:r>
            <a:r>
              <a:rPr lang="ru-RU" dirty="0" err="1" smtClean="0"/>
              <a:t>ц.о</a:t>
            </a:r>
            <a:r>
              <a:rPr lang="ru-RU" dirty="0" smtClean="0"/>
              <a:t>. в подростковом возрасте. Что об этом говорит возрастная психология.</a:t>
            </a:r>
          </a:p>
          <a:p>
            <a:r>
              <a:rPr lang="ru-RU" dirty="0" smtClean="0"/>
              <a:t>Что пишут учёные по </a:t>
            </a:r>
            <a:r>
              <a:rPr lang="ru-RU" dirty="0" err="1" smtClean="0"/>
              <a:t>ц.о</a:t>
            </a:r>
            <a:r>
              <a:rPr lang="ru-RU" dirty="0" smtClean="0"/>
              <a:t>. подростков в 2021, 2020, 2019… годах.</a:t>
            </a:r>
          </a:p>
          <a:p>
            <a:r>
              <a:rPr lang="ru-RU" dirty="0" smtClean="0"/>
              <a:t>В чём состоит кризис подросткового возраста.</a:t>
            </a:r>
          </a:p>
          <a:p>
            <a:r>
              <a:rPr lang="ru-RU" dirty="0" smtClean="0"/>
              <a:t>Какие есть методики изучения </a:t>
            </a:r>
            <a:r>
              <a:rPr lang="ru-RU" dirty="0" err="1" smtClean="0"/>
              <a:t>ц.о</a:t>
            </a:r>
            <a:r>
              <a:rPr lang="ru-RU" dirty="0" smtClean="0"/>
              <a:t>. в целом. Есть ли подходящие подросткам по возрасту?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Пример</a:t>
            </a:r>
            <a:br>
              <a:rPr lang="ru-RU" sz="2400" dirty="0" smtClean="0"/>
            </a:br>
            <a:r>
              <a:rPr lang="ru-RU" sz="2400" dirty="0" smtClean="0"/>
              <a:t>Особенности ценностных ориентаций в период кризиса подросткового возраста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? Что непонятно, </a:t>
            </a:r>
            <a:r>
              <a:rPr lang="ru-RU" b="1" dirty="0" err="1" smtClean="0"/>
              <a:t>малоизучено</a:t>
            </a:r>
            <a:r>
              <a:rPr lang="ru-RU" b="1" dirty="0" smtClean="0"/>
              <a:t>, противоречиво в исследованиях </a:t>
            </a:r>
            <a:r>
              <a:rPr lang="ru-RU" b="1" dirty="0" err="1" smtClean="0"/>
              <a:t>ц.о</a:t>
            </a:r>
            <a:r>
              <a:rPr lang="ru-RU" b="1" dirty="0" smtClean="0"/>
              <a:t>. подростков?</a:t>
            </a:r>
          </a:p>
          <a:p>
            <a:r>
              <a:rPr lang="ru-RU" dirty="0" smtClean="0"/>
              <a:t>Мы предлагаем исследовать это… потому что…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Пример. Остаётся малоисследованной проблематика особенностей ценностных ориентаций подростков из полных и неполных семей… представителей разных этнических групп…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слабо изучены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гендерные различия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ц.о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в подростковом возрасте…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Остаются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неясным факторы формирования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ц.о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Представляется интересным изучить роль сети Интернет в формировании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ц.о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подростков…</a:t>
            </a:r>
          </a:p>
          <a:p>
            <a:r>
              <a:rPr lang="ru-RU" dirty="0" smtClean="0"/>
              <a:t>Зачем это изучать? Понять подростка, взаимодействовать с ним. Возможно, помочь формированию </a:t>
            </a:r>
            <a:r>
              <a:rPr lang="ru-RU" dirty="0" err="1" smtClean="0"/>
              <a:t>просоциальных</a:t>
            </a:r>
            <a:r>
              <a:rPr lang="ru-RU" dirty="0" smtClean="0"/>
              <a:t> ценностей (если они сомнительны) или неясны. Помочь социализации подростка.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Пример</a:t>
            </a:r>
            <a:br>
              <a:rPr lang="ru-RU" sz="2400" dirty="0" smtClean="0"/>
            </a:br>
            <a:r>
              <a:rPr lang="ru-RU" sz="2400" dirty="0" smtClean="0"/>
              <a:t>Особенности ценностных ориентаций в период кризиса подросткового возраста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Успехов начинающим </a:t>
            </a:r>
            <a:r>
              <a:rPr lang="ru-RU" dirty="0" smtClean="0"/>
              <a:t>исследователям!</a:t>
            </a:r>
            <a:endParaRPr lang="ru-RU" dirty="0"/>
          </a:p>
        </p:txBody>
      </p:sp>
      <p:pic>
        <p:nvPicPr>
          <p:cNvPr id="2050" name="Picture 2" descr="C:\Users\км\Pictures\861a51979cdfd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км\Documents\1 Аудиторные занятия 2020 осень\Пси рекламы\Рисунки\Громкоговоритель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709179" cy="4089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owtime_logo_Lights_v01_HD-1-1024x5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481138"/>
            <a:ext cx="8046155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Студенческое научное общество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sz="4000" b="1" dirty="0" smtClean="0"/>
              <a:t>Как писать научную статью</a:t>
            </a:r>
          </a:p>
          <a:p>
            <a:pPr algn="ctr">
              <a:buNone/>
            </a:pPr>
            <a:endParaRPr lang="ru-RU" sz="4000" b="1" dirty="0" smtClean="0"/>
          </a:p>
          <a:p>
            <a:pPr algn="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Всё что вы хотели знать о научных статьях, но боялись спросить ;))))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Научная статья</a:t>
            </a:r>
            <a:r>
              <a:rPr lang="ru-RU" dirty="0" smtClean="0"/>
              <a:t> – одна из форм представления научных результатов в периодическом научном издании (научном журнале, сборнике научных работ); публикация небольшого объема, где целенаправленно излагаются взгляды автора по узким вопросам или результаты ограниченных исследований.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Научная статья</a:t>
            </a:r>
            <a:r>
              <a:rPr lang="ru-RU" dirty="0" smtClean="0"/>
              <a:t> – жанр научной речи, включающий научные произведения, посвящённые рассмотрению актуальной проблемы, в результате которого автор получает новое научное — эмпирическое или теоретическое — знание, обладающее единством научного подхода, композиционной целостностью, а также логичностью, связностью речи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Научная статья</a:t>
            </a:r>
            <a:r>
              <a:rPr lang="ru-RU" dirty="0" smtClean="0"/>
              <a:t> – научное произведение (как правило, небольшого объема) в научном журнале, сборнике, газете, в электронных средствах массовой информации; авторское исследование значимой научной и общественной темы.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км\Documents\1 Аудиторные занятия 2020 осень\Пси рекламы\Рисунки\газ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210" y="1481138"/>
            <a:ext cx="679557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   Примеры</a:t>
            </a:r>
            <a:endParaRPr lang="ru-RU" dirty="0" smtClean="0"/>
          </a:p>
          <a:p>
            <a:r>
              <a:rPr lang="ru-RU" dirty="0" smtClean="0"/>
              <a:t>А.Н. </a:t>
            </a:r>
            <a:r>
              <a:rPr lang="ru-RU" dirty="0" err="1" smtClean="0"/>
              <a:t>Занковский</a:t>
            </a:r>
            <a:r>
              <a:rPr lang="ru-RU" dirty="0" smtClean="0"/>
              <a:t> «Модель </a:t>
            </a:r>
            <a:r>
              <a:rPr lang="ru-RU" dirty="0" err="1" smtClean="0"/>
              <a:t>ценностно</a:t>
            </a:r>
            <a:r>
              <a:rPr lang="ru-RU" dirty="0" smtClean="0"/>
              <a:t> ориентированного лидерства»</a:t>
            </a:r>
          </a:p>
          <a:p>
            <a:r>
              <a:rPr lang="ru-RU" dirty="0" smtClean="0"/>
              <a:t>А.Н. </a:t>
            </a:r>
            <a:r>
              <a:rPr lang="ru-RU" dirty="0" err="1" smtClean="0"/>
              <a:t>Занковский</a:t>
            </a:r>
            <a:r>
              <a:rPr lang="ru-RU" dirty="0" smtClean="0"/>
              <a:t> и А.Л. Журавлёв «Психология виртуальной организации: актуальные проблемы и направления перспективных исследований»</a:t>
            </a:r>
          </a:p>
          <a:p>
            <a:r>
              <a:rPr lang="ru-RU" dirty="0" smtClean="0"/>
              <a:t>«Исследование представлений о доверии в организации»</a:t>
            </a:r>
          </a:p>
          <a:p>
            <a:r>
              <a:rPr lang="ru-RU" dirty="0" smtClean="0"/>
              <a:t>«Роль когнитивных техник в развитии жизнестойкости личности»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642</TotalTime>
  <Words>726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Факультет психологии Студенческое научное общество  ПРЕДСТАВЛЯЕТ</vt:lpstr>
      <vt:lpstr>ФГБОУ ВО Тверской государственный университет Факультет психологии</vt:lpstr>
      <vt:lpstr>Студенческое научное общество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Как писать научную статью</vt:lpstr>
      <vt:lpstr>Слайд 12</vt:lpstr>
      <vt:lpstr>Слайд 13</vt:lpstr>
      <vt:lpstr>Слайд 14</vt:lpstr>
      <vt:lpstr>   Виды научных статей</vt:lpstr>
      <vt:lpstr>Начинающий исследователь</vt:lpstr>
      <vt:lpstr>Формат (вид) статьи</vt:lpstr>
      <vt:lpstr> ¿ Что писать, если у вас нет эмпирических данных? </vt:lpstr>
      <vt:lpstr>Теоретическая обзорная статья Постановка проблемы</vt:lpstr>
      <vt:lpstr>Теоретическая статья </vt:lpstr>
      <vt:lpstr>Слайд 21</vt:lpstr>
      <vt:lpstr>Пример Особенности ценностных ориентаций в период кризиса подросткового возраста</vt:lpstr>
      <vt:lpstr>Пример Особенности ценностных ориентаций в период кризиса подросткового возраста</vt:lpstr>
      <vt:lpstr>Пример Особенности ценностных ориентаций в период кризиса подросткового возраста</vt:lpstr>
      <vt:lpstr>Пример Особенности ценностных ориентаций в период кризиса подросткового возраста</vt:lpstr>
      <vt:lpstr>Успехов начинающим исследователям!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Факультет психологии Студенческое научное общество  ПРЕДСТАВЛЯЕТ</dc:title>
  <dc:creator>км</dc:creator>
  <cp:lastModifiedBy>км</cp:lastModifiedBy>
  <cp:revision>34</cp:revision>
  <dcterms:created xsi:type="dcterms:W3CDTF">2021-03-09T12:20:08Z</dcterms:created>
  <dcterms:modified xsi:type="dcterms:W3CDTF">2021-03-11T20:46:48Z</dcterms:modified>
</cp:coreProperties>
</file>