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39" r:id="rId2"/>
    <p:sldId id="310" r:id="rId3"/>
    <p:sldId id="257" r:id="rId4"/>
    <p:sldId id="340" r:id="rId5"/>
    <p:sldId id="309" r:id="rId6"/>
    <p:sldId id="343" r:id="rId7"/>
    <p:sldId id="342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tvers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104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Тверской государственный университет </a:t>
            </a:r>
            <a:br>
              <a:rPr lang="ru-RU" sz="4000" dirty="0" smtClean="0"/>
            </a:br>
            <a:r>
              <a:rPr lang="ru-RU" sz="4000" dirty="0" smtClean="0"/>
              <a:t>Факультет психологии</a:t>
            </a:r>
            <a:br>
              <a:rPr lang="ru-RU" sz="4000" dirty="0" smtClean="0"/>
            </a:br>
            <a:r>
              <a:rPr lang="ru-RU" sz="4000" dirty="0" smtClean="0"/>
              <a:t>Студенческое научное общество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ПРЕДСТАВЛЯЕТ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286676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 ОРГАНИЗАЦИИ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un9-43.userapi.com/impg/t-qLAYcvoEAwraazGkOMPfX5qfg34-aLN6W11Q/lzgJuUdGN6s.jpg?size=1200x803&amp;quality=96&amp;sign=b4893e4ce73fc2eea356c1c946addb9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29293"/>
            <a:ext cx="5572164" cy="37287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1071546"/>
            <a:ext cx="9144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Имидж организации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целостный образ организации, сформированный у различных групп общественности на основе информации, которая сохранилась у них в памяти, о разнообразных специфических особенностях деятельности организации.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286676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 ОРГАНИЗАЦИИ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9144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чёткое определение ключевых причин существования организации и главных направлений и сфер ее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s://sun9-60.userapi.com/impg/SlaRseNzdmrHpgiOJ-cfGuSw3tVL8TDpYYtLYw/vLoExqVGRLk.jpg?size=1125x640&amp;quality=96&amp;sign=7a37c75dfdeeb69772024a6fc830593a&amp;type=album"/>
          <p:cNvPicPr>
            <a:picLocks noChangeAspect="1" noChangeArrowheads="1"/>
          </p:cNvPicPr>
          <p:nvPr/>
        </p:nvPicPr>
        <p:blipFill>
          <a:blip r:embed="rId2" cstate="print"/>
          <a:srcRect l="33740" r="11432"/>
          <a:stretch>
            <a:fillRect/>
          </a:stretch>
        </p:blipFill>
        <p:spPr bwMode="auto">
          <a:xfrm>
            <a:off x="6072198" y="3071810"/>
            <a:ext cx="2811966" cy="2917682"/>
          </a:xfrm>
          <a:prstGeom prst="rect">
            <a:avLst/>
          </a:prstGeom>
          <a:noFill/>
        </p:spPr>
      </p:pic>
      <p:pic>
        <p:nvPicPr>
          <p:cNvPr id="25606" name="Picture 6" descr="https://sun9-56.userapi.com/impg/g4lGjzPUa_i6n6ewAymT0WKshP2vCFjAnxbA7g/oRNx7wOtPZU.jpg?size=960x640&amp;quality=96&amp;sign=41abda432aad9d87d3434e29beeaedc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2500330" cy="16668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4572008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«помочь людям создать и сохранить воспоминания»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https://sun9-20.userapi.com/impg/sb1lJILDSJuklGhOHC0STKFS24NxLXp7DvHh3A/458ROms_vDI.jpg?size=1280x938&amp;quality=96&amp;sign=f77e75c68ea720a3c4bee3a00b3458f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714620"/>
            <a:ext cx="2286016" cy="16752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4429132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Nike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известна истина, истина не ограничивается только кроссовками, она состоит в том вдохновении, которое дарят эти товары и куда они приведут»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ИМИДЖА ОРГАНИЗАЦИИ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5987"/>
          <a:ext cx="9144000" cy="6155813"/>
        </p:xfrm>
        <a:graphic>
          <a:graphicData uri="http://schemas.openxmlformats.org/drawingml/2006/table">
            <a:tbl>
              <a:tblPr/>
              <a:tblGrid>
                <a:gridCol w="2214546"/>
                <a:gridCol w="6929454"/>
              </a:tblGrid>
              <a:tr h="163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 для выделения имиджа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имиджа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Направленность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Внешний.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Отражается во внешней среде, направлен на клиентов (например, логотип, слоган, интерьер организации, внешний вид сотрудников).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Внутренний.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Определяется как оценка деятельности и особенности взаимоотношений сотрудников (например, этика поведения, профессиональный отношения, традиции, характеристики официального общения).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Эмоциональная окраска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Позитивный имидж.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-деятельность занимается его созданием; к нему стремятся все организации для благоприятного развития фирмы и увеличения клиентской базы.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Негативный имидж.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часто он создаётся в политической сфере, когда оппоненты занимаются антирекламой; в коммерческой же сфере данный вид имиджа может формироваться только на основе деятельности конкурентов.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Целенаправленность </a:t>
                      </a:r>
                      <a:r>
                        <a:rPr lang="en-US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-деятельности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Естественный имидж.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Создаётся спонтанно; в процессе его формирования не участвуют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-акции и реклама; он образуется посредством собственной деятельности организации.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Искусственный имидж.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 разрабатывается с помощью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-деятельности и, таким образом, он не всегда совпадает с содержанием и эффективностью деятельности самой организации.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Степень рациональности восприятия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Имидж, сформированный на основе знаний, понятий, терминов.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Предоставляет официальные специфические данные об организации (такой имидж, в первую очередь, нацелен на людей узких специальностей).</a:t>
                      </a:r>
                      <a:endParaRPr lang="ru-RU" sz="13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Эмоциональный имидж.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Нацелен 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большое количество клиентов и оказывает такое влияние, чтобы произвести значительное эмоциональное впечатление.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357290" y="785794"/>
            <a:ext cx="428628" cy="1500198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9124" y="785794"/>
            <a:ext cx="500066" cy="928694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358082" y="714356"/>
            <a:ext cx="428628" cy="1928826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2428868"/>
            <a:ext cx="2643206" cy="857256"/>
          </a:xfrm>
          <a:prstGeom prst="ellipse">
            <a:avLst/>
          </a:prstGeom>
          <a:solidFill>
            <a:srgbClr val="00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АТРИБУТИКА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1934" y="1857364"/>
            <a:ext cx="1285884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388" y="2786058"/>
            <a:ext cx="1928826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СМИ, РЕКЛАМА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23.userapi.com/impg/zxSmhwL8R0hdXDTg3x9SxPgufEXiCOkpPaIGxA/ZPq_YSteJWw.jpg?size=900x768&amp;quality=96&amp;sign=bd5f0fb888a78271579561097efd55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3929090" cy="33528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Атрибутика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это комплекс признаков, знаков, символов, с помощью которых выражаются и передаются основные идеи, понятия, цели, миссия организации.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3576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Фирменный стиль организации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это комплекс графических элементов, цветовых сочетаний и корпоративных шрифтов, который формирует отличный от всех других образ организации.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s://sun9-63.userapi.com/impg/VBSwkr9DhEaeBd_2a7_MBzm_YkkeGYZyyf4OrA/wjrMfOdjUe8.jpg?size=859x573&amp;quality=96&amp;sign=78db11f61ac6027c9747390ad76d3cd8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sun9-63.userapi.com/impg/VBSwkr9DhEaeBd_2a7_MBzm_YkkeGYZyyf4OrA/wjrMfOdjUe8.jpg?size=859x573&amp;quality=96&amp;sign=78db11f61ac6027c9747390ad76d3cd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58" y="1071546"/>
            <a:ext cx="4214842" cy="281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s://sun9-9.userapi.com/impg/sgeXbynuq_7e4h8VjJJBkm5nSHNuqBd3WwnCYg/UWJdfMMAsMw.jpg?size=1000x884&amp;quality=96&amp;sign=742a9af6bd3c3f51906a98bea63069a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3929058" cy="3473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9-58.userapi.com/impg/JUHGAuUa-OrruCsaNKO9jE6gmv3jJhpIPzI7ew/Yl42Jp7FBxs.jpg?size=800x640&amp;quality=96&amp;sign=38123a521fc2d831d6db32cf0d77001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66" y="4400533"/>
            <a:ext cx="3071834" cy="24574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277" t="27344" r="29722" b="36523"/>
          <a:stretch>
            <a:fillRect/>
          </a:stretch>
        </p:blipFill>
        <p:spPr bwMode="auto">
          <a:xfrm>
            <a:off x="1142976" y="785794"/>
            <a:ext cx="5429288" cy="39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14670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285992"/>
            <a:ext cx="457203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ВЕГЕТАТИВНАЯ НЕРВНАЯ СИСТЕМА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 rot="1807265">
            <a:off x="2156299" y="1792961"/>
            <a:ext cx="2194018" cy="64294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sun9-30.userapi.com/impg/N34yPxELMgQTyfT7E_12d5NAOjPh-xGCMa7I5w/Rn07pXFTnAw.jpg?size=550x547&amp;quality=96&amp;sign=10e1b2e8df9e513e6cc4222b3f1fd3b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2365558" cy="23526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000636"/>
            <a:ext cx="28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СИМПАТИЧЕСКАЯ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429264"/>
            <a:ext cx="341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ПАРАСИМПАТИЧЕСКАЯ НС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3071802" y="4643446"/>
            <a:ext cx="285752" cy="571504"/>
          </a:xfrm>
          <a:prstGeom prst="up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43306" y="5357826"/>
            <a:ext cx="285752" cy="54978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4" name="Picture 4" descr="https://sun9-25.userapi.com/impg/77jrikh7pNk4qTa4NgOMgvwzkzNXxJnJHB_GGw/xfYRdTFQxek.jpg?size=1280x720&amp;quality=96&amp;sign=094ad8ddd1f1489b8d80b6ab4b70bdf0&amp;type=album"/>
          <p:cNvPicPr>
            <a:picLocks noChangeAspect="1" noChangeArrowheads="1"/>
          </p:cNvPicPr>
          <p:nvPr/>
        </p:nvPicPr>
        <p:blipFill>
          <a:blip r:embed="rId3" cstate="print"/>
          <a:srcRect r="5455"/>
          <a:stretch>
            <a:fillRect/>
          </a:stretch>
        </p:blipFill>
        <p:spPr bwMode="auto">
          <a:xfrm>
            <a:off x="5143504" y="3357562"/>
            <a:ext cx="3714776" cy="22101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14942" y="5715016"/>
            <a:ext cx="28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СИМПАТИЧЕСКАЯ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143900" y="5643578"/>
            <a:ext cx="285752" cy="54978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3504" y="6286520"/>
            <a:ext cx="341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ПАРАСИМПАТИЧЕСКАЯ НС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8572528" y="6072206"/>
            <a:ext cx="285752" cy="571504"/>
          </a:xfrm>
          <a:prstGeom prst="up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Эмблема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предмет или изображение, которое отражает какое-либо понятие или идею чего-либо. Эмблема выступает фирменным изображением организации, передающим главную цель, миссию организации потребителям.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Логотип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знак, картинка, по которой целевая аудитория идентифицирует компанию и отличает её от конкурентов.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короткая фраза, которая выражает общее содержание деятельности организации.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целей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слогана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– передача главной идеи или миссии организации, которая сформулирована в виде короткой, запоминающейся фразы и ассоциируется с товаром или названием организации.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3" descr="https://sun9-37.userapi.com/impg/plnhHFUWGT3FbpKP446n5DcdPxJ_gUF65U-pFQ/lJo2h67M8Wg.jpg?size=1024x640&amp;quality=96&amp;sign=4a4b81d94d73f7b90275b99d6f62f47d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https://sun9-37.userapi.com/impg/plnhHFUWGT3FbpKP446n5DcdPxJ_gUF65U-pFQ/lJo2h67M8Wg.jpg?size=1024x640&amp;quality=96&amp;sign=4a4b81d94d73f7b90275b99d6f62f47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14752"/>
            <a:ext cx="4714908" cy="294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2291" t="25826" r="39573" b="40696"/>
          <a:stretch>
            <a:fillRect/>
          </a:stretch>
        </p:blipFill>
        <p:spPr bwMode="auto">
          <a:xfrm>
            <a:off x="428596" y="1000108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3930892" cy="14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3517" t="32165" r="18698" b="46497"/>
          <a:stretch>
            <a:fillRect/>
          </a:stretch>
        </p:blipFill>
        <p:spPr bwMode="auto">
          <a:xfrm>
            <a:off x="2000232" y="4000504"/>
            <a:ext cx="55913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3520" t="43679" r="31923" b="33366"/>
          <a:stretch>
            <a:fillRect/>
          </a:stretch>
        </p:blipFill>
        <p:spPr bwMode="auto">
          <a:xfrm>
            <a:off x="1000100" y="857232"/>
            <a:ext cx="48577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42835" t="50955" r="40690" b="26115"/>
          <a:stretch>
            <a:fillRect/>
          </a:stretch>
        </p:blipFill>
        <p:spPr bwMode="auto">
          <a:xfrm>
            <a:off x="4071934" y="3143248"/>
            <a:ext cx="4245291" cy="34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пус Б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ФГБОУ ВО Тверской государственный университет</a:t>
            </a:r>
            <a:br>
              <a:rPr lang="ru-RU" sz="2400" dirty="0" smtClean="0"/>
            </a:br>
            <a:r>
              <a:rPr lang="ru-RU" sz="2400" dirty="0" smtClean="0"/>
              <a:t>Факультет психологии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ИМИДЖ ОРГАНИЗАЦИИ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385765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«Просто сделай ……..»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00364" y="1357298"/>
            <a:ext cx="3500462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«Ведь ты этого……..»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14810" y="1928802"/>
            <a:ext cx="464347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«Есть пауза, ……………………»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71744"/>
            <a:ext cx="3963970" cy="461665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«Тает во рту,………………»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071810"/>
            <a:ext cx="6858048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«Может, она родилась с этим. ………………….»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714752"/>
            <a:ext cx="4969437" cy="4616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«Лучше для мужчины……………»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643446"/>
            <a:ext cx="642942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«Молоко вдвойне вкусней,…………….»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29124" y="5429264"/>
            <a:ext cx="3857652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«Всё будет в………….»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2938331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г. Тверь, Студенческий пер., д.12</a:t>
            </a:r>
          </a:p>
          <a:p>
            <a:pPr algn="r">
              <a:buNone/>
            </a:pPr>
            <a:r>
              <a:rPr lang="ru-RU" dirty="0" smtClean="0"/>
              <a:t>psychology@tversu.ru</a:t>
            </a:r>
          </a:p>
          <a:p>
            <a:pPr algn="r">
              <a:buNone/>
            </a:pPr>
            <a:r>
              <a:rPr lang="ru-RU" dirty="0" smtClean="0">
                <a:hlinkClick r:id="rId2"/>
              </a:rPr>
              <a:t>http://psychology.tversu.ru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+7 (4822) 34-57-44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ФГБОУ ВО Тверской государственный университет</a:t>
            </a:r>
            <a:br>
              <a:rPr lang="ru-RU" dirty="0" smtClean="0"/>
            </a:br>
            <a:r>
              <a:rPr lang="ru-RU" dirty="0" smtClean="0"/>
              <a:t>Факультет психологии</a:t>
            </a:r>
            <a:br>
              <a:rPr lang="ru-RU" dirty="0" smtClean="0"/>
            </a:br>
            <a:r>
              <a:rPr lang="ru-RU" dirty="0" smtClean="0"/>
              <a:t>Студенческое научное общество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ФГБОУ ВО Тверской государственный университет</a:t>
            </a:r>
            <a:br>
              <a:rPr lang="ru-RU" sz="3100" dirty="0" smtClean="0"/>
            </a:br>
            <a:r>
              <a:rPr lang="ru-RU" sz="3100" dirty="0" smtClean="0"/>
              <a:t>Факультет психологии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РАДИО</a:t>
            </a:r>
          </a:p>
          <a:p>
            <a:pPr algn="ctr"/>
            <a:r>
              <a:rPr lang="ru-RU" b="1" dirty="0" smtClean="0"/>
              <a:t>ПСИ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РАДИО</a:t>
            </a:r>
          </a:p>
          <a:p>
            <a:pPr algn="ctr"/>
            <a:r>
              <a:rPr lang="ru-RU" b="1" dirty="0" smtClean="0"/>
              <a:t>ПСИ</a:t>
            </a:r>
            <a:endParaRPr lang="ru-RU" dirty="0"/>
          </a:p>
        </p:txBody>
      </p:sp>
      <p:pic>
        <p:nvPicPr>
          <p:cNvPr id="15" name="Содержимое 14" descr="Пси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  <p:pic>
        <p:nvPicPr>
          <p:cNvPr id="1026" name="Picture 2" descr="C:\Users\км\Documents\1 А СНО\Радио ПСИ эфир в Big blue button\Радио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5433"/>
            <a:ext cx="4040188" cy="316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ФГБОУ ВО Тверской государственный университет</a:t>
            </a:r>
            <a:br>
              <a:rPr lang="ru-RU" sz="3100" dirty="0" smtClean="0"/>
            </a:br>
            <a:r>
              <a:rPr lang="ru-RU" sz="3100" dirty="0" smtClean="0"/>
              <a:t>Факультет психологии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Ольга Сучкова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Олеся </a:t>
            </a:r>
            <a:r>
              <a:rPr lang="ru-RU" dirty="0" err="1" smtClean="0"/>
              <a:t>Саргсян</a:t>
            </a:r>
            <a:endParaRPr lang="ru-RU" dirty="0"/>
          </a:p>
        </p:txBody>
      </p:sp>
      <p:pic>
        <p:nvPicPr>
          <p:cNvPr id="1026" name="Picture 2" descr="C:\Users\км\Documents\1 А СНО\Радио ПСИ эфир в Big blue button\Эфир Имидж\gGy1gGBi7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33" y="1444625"/>
            <a:ext cx="2956322" cy="3941763"/>
          </a:xfrm>
          <a:prstGeom prst="rect">
            <a:avLst/>
          </a:prstGeom>
          <a:noFill/>
        </p:spPr>
      </p:pic>
      <p:pic>
        <p:nvPicPr>
          <p:cNvPr id="7" name="Содержимое 6" descr="C:\Users\олеся\Desktop\Презентации\12.01.21\IMG_866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17774" r="16418" b="38376"/>
          <a:stretch>
            <a:fillRect/>
          </a:stretch>
        </p:blipFill>
        <p:spPr bwMode="auto">
          <a:xfrm>
            <a:off x="5262782" y="1444625"/>
            <a:ext cx="2806261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400" dirty="0" smtClean="0"/>
              <a:t>Имидж человека и организации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ТвГУ</a:t>
            </a:r>
            <a:r>
              <a:rPr lang="ru-RU" sz="3100" dirty="0" smtClean="0"/>
              <a:t>. Факультет психологии</a:t>
            </a:r>
            <a:br>
              <a:rPr lang="ru-RU" sz="3100" dirty="0" smtClean="0"/>
            </a:br>
            <a:r>
              <a:rPr lang="ru-RU" sz="3100" dirty="0" smtClean="0"/>
              <a:t>Студенческое научное общество СНО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14648" r="34114" b="28711"/>
          <a:stretch>
            <a:fillRect/>
          </a:stretch>
        </p:blipFill>
        <p:spPr bwMode="auto">
          <a:xfrm>
            <a:off x="214282" y="1500174"/>
            <a:ext cx="484793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ЭТО ТАКОЕ?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40.userapi.com/impg/uZYF6qgR7UruxZU8iDFKYo8wORRJrnFe1G8u2g/EPdx7yzyTzY.jpg?size=800x656&amp;quality=96&amp;sign=eadee56eb90c1aa1abf679d88dac26c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866" y="2928934"/>
            <a:ext cx="3976134" cy="326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ecretschool.ru/wp-content/uploads/2017/11/Reputation1Image.jpg"/>
          <p:cNvPicPr>
            <a:picLocks noChangeAspect="1" noChangeArrowheads="1"/>
          </p:cNvPicPr>
          <p:nvPr/>
        </p:nvPicPr>
        <p:blipFill>
          <a:blip r:embed="rId2" cstate="print"/>
          <a:srcRect l="6522" t="6141" r="5435" b="5833"/>
          <a:stretch>
            <a:fillRect/>
          </a:stretch>
        </p:blipFill>
        <p:spPr bwMode="auto">
          <a:xfrm>
            <a:off x="1142976" y="2786058"/>
            <a:ext cx="6858048" cy="307183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эмоционально-окрашенный образ, обладающий свойствами стереотипа, развивающийся зачастую спонтанно, и который обусловлен психологическими характеристиками личности и её спецификой соответствия ожиданиям окружения.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1-29.userapi.com/impg/ByVVUIttMqiGwIABwKM5PaF12Daty5mkCjFoTQ/ojIcb3gpaUE.jpg?size=1280x853&amp;quality=96&amp;sign=8586407e294670f824dc698144e15ed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62" y="357166"/>
            <a:ext cx="8683108" cy="57864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8992" y="2643182"/>
            <a:ext cx="254108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ИМИДЖ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786058"/>
            <a:ext cx="211102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428604"/>
            <a:ext cx="4666470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СТЕРЕОТИПЫ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4857760"/>
            <a:ext cx="10021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1357290" y="2857496"/>
            <a:ext cx="2071702" cy="500066"/>
          </a:xfrm>
          <a:prstGeom prst="bentConnector3">
            <a:avLst>
              <a:gd name="adj1" fmla="val 50000"/>
            </a:avLst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5" idx="1"/>
          </p:cNvCxnSpPr>
          <p:nvPr/>
        </p:nvCxnSpPr>
        <p:spPr>
          <a:xfrm rot="10800000">
            <a:off x="4357686" y="3500438"/>
            <a:ext cx="1428760" cy="1618932"/>
          </a:xfrm>
          <a:prstGeom prst="bentConnector2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4" idx="2"/>
          </p:cNvCxnSpPr>
          <p:nvPr/>
        </p:nvCxnSpPr>
        <p:spPr>
          <a:xfrm rot="5400000">
            <a:off x="5393006" y="1345267"/>
            <a:ext cx="1619920" cy="833035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607256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ИСТОРИЧЕСКИЕ ФАКТЫ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385765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рубежом имиджу начали уделять значительное внимание с 50-х годов ХХ века.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3071810"/>
            <a:ext cx="4572000" cy="19389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Впервые исследованием имиджа стали заниматься в США. Имидж там рассматривали как главное условие психологического воздействия на клиентов в области бизнеса.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572140"/>
            <a:ext cx="4572000" cy="707886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«Имидж позволяет привлечь как можно больше клиентов»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sun9-64.userapi.com/impg/Tof_Gz8M9O3msb8Z7kkpDOjDHeDeiaE8rIyj0A/gp6KXDHGfRE.jpg?size=225x320&amp;quality=96&amp;sign=8fcb43b5381020ceadfb98f4d079d5f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1357322" cy="1930414"/>
          </a:xfrm>
          <a:prstGeom prst="rect">
            <a:avLst/>
          </a:prstGeom>
          <a:noFill/>
        </p:spPr>
      </p:pic>
      <p:pic>
        <p:nvPicPr>
          <p:cNvPr id="23558" name="Picture 6" descr="https://sun9-17.userapi.com/impg/SRoo5a4lmliWJ1crOAkBRrWKpWoY2d_FU6TBBA/B3cHymYfAI4.jpg?size=600x900&amp;quality=96&amp;sign=936240b5ecc6df459836e30a3dd4191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1773219" cy="26598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3071810"/>
            <a:ext cx="1571637" cy="4924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881</TotalTime>
  <Words>661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Тверской государственный университет  Факультет психологии Студенческое научное общество  ПРЕДСТАВЛЯЕТ</vt:lpstr>
      <vt:lpstr>ФГБОУ ВО Тверской государственный университет Факультет психологии</vt:lpstr>
      <vt:lpstr> ФГБОУ ВО Тверской государственный университет Факультет психологии </vt:lpstr>
      <vt:lpstr> ФГБОУ ВО Тверской государственный университет Факультет психологии </vt:lpstr>
      <vt:lpstr>ТвГУ. Факультет психологии Студенческое научное общество СНО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ФГБОУ ВО Тверской государственный университет Факультет психологии Студенческое научное общество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помогает решать задачи  Психология отвечает на вопросы</dc:title>
  <dc:creator>км</dc:creator>
  <cp:lastModifiedBy>км</cp:lastModifiedBy>
  <cp:revision>94</cp:revision>
  <dcterms:created xsi:type="dcterms:W3CDTF">2019-08-16T19:19:29Z</dcterms:created>
  <dcterms:modified xsi:type="dcterms:W3CDTF">2021-04-07T18:54:21Z</dcterms:modified>
</cp:coreProperties>
</file>