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11" r:id="rId2"/>
    <p:sldId id="310" r:id="rId3"/>
    <p:sldId id="257" r:id="rId4"/>
    <p:sldId id="309" r:id="rId5"/>
    <p:sldId id="313" r:id="rId6"/>
    <p:sldId id="315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14" r:id="rId15"/>
    <p:sldId id="317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1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23C08-0DEC-4E9A-BA23-26741854AE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CE4BC8-B2C6-4ABA-B660-C8102DB06E29}">
      <dgm:prSet phldrT="[Текст]"/>
      <dgm:spPr/>
      <dgm:t>
        <a:bodyPr/>
        <a:lstStyle/>
        <a:p>
          <a:r>
            <a:rPr lang="ru-RU" b="1" dirty="0" smtClean="0"/>
            <a:t>Процессы</a:t>
          </a:r>
          <a:endParaRPr lang="ru-RU" b="1" dirty="0"/>
        </a:p>
      </dgm:t>
    </dgm:pt>
    <dgm:pt modelId="{6979235B-289E-454B-B9F8-757F5230C55F}" type="parTrans" cxnId="{C91283D5-1A1E-4E05-80AE-8497B62EA89D}">
      <dgm:prSet/>
      <dgm:spPr/>
      <dgm:t>
        <a:bodyPr/>
        <a:lstStyle/>
        <a:p>
          <a:endParaRPr lang="ru-RU"/>
        </a:p>
      </dgm:t>
    </dgm:pt>
    <dgm:pt modelId="{FA627764-5966-4107-8F83-ECB4CA529D7F}" type="sibTrans" cxnId="{C91283D5-1A1E-4E05-80AE-8497B62EA89D}">
      <dgm:prSet/>
      <dgm:spPr/>
      <dgm:t>
        <a:bodyPr/>
        <a:lstStyle/>
        <a:p>
          <a:endParaRPr lang="ru-RU"/>
        </a:p>
      </dgm:t>
    </dgm:pt>
    <dgm:pt modelId="{20B21B87-71C7-454C-9E2C-2F01AD0F7481}">
      <dgm:prSet phldrT="[Текст]"/>
      <dgm:spPr/>
      <dgm:t>
        <a:bodyPr/>
        <a:lstStyle/>
        <a:p>
          <a:r>
            <a:rPr lang="ru-RU" b="1" dirty="0" smtClean="0"/>
            <a:t>Состояния</a:t>
          </a:r>
          <a:endParaRPr lang="ru-RU" b="1" dirty="0"/>
        </a:p>
      </dgm:t>
    </dgm:pt>
    <dgm:pt modelId="{EADE0219-0568-4E26-9EB3-662E88C4666E}" type="parTrans" cxnId="{1495CDB5-8162-4AB4-B594-B40C21350E0A}">
      <dgm:prSet/>
      <dgm:spPr/>
      <dgm:t>
        <a:bodyPr/>
        <a:lstStyle/>
        <a:p>
          <a:endParaRPr lang="ru-RU"/>
        </a:p>
      </dgm:t>
    </dgm:pt>
    <dgm:pt modelId="{271D97B4-2557-4CAD-89EA-8BE7EBB8DFC6}" type="sibTrans" cxnId="{1495CDB5-8162-4AB4-B594-B40C21350E0A}">
      <dgm:prSet/>
      <dgm:spPr/>
      <dgm:t>
        <a:bodyPr/>
        <a:lstStyle/>
        <a:p>
          <a:endParaRPr lang="ru-RU"/>
        </a:p>
      </dgm:t>
    </dgm:pt>
    <dgm:pt modelId="{AD50C9A9-108D-4A3C-9D2D-05BFC200A1D4}">
      <dgm:prSet phldrT="[Текст]"/>
      <dgm:spPr/>
      <dgm:t>
        <a:bodyPr/>
        <a:lstStyle/>
        <a:p>
          <a:r>
            <a:rPr lang="ru-RU" b="1" dirty="0" smtClean="0"/>
            <a:t>Свойства</a:t>
          </a:r>
          <a:endParaRPr lang="ru-RU" b="1" dirty="0"/>
        </a:p>
      </dgm:t>
    </dgm:pt>
    <dgm:pt modelId="{1C3C8B04-057E-494B-A428-83ED00AB3D45}" type="parTrans" cxnId="{CCE3EB20-4A02-47E4-BF06-7BF3F56FD7B6}">
      <dgm:prSet/>
      <dgm:spPr/>
      <dgm:t>
        <a:bodyPr/>
        <a:lstStyle/>
        <a:p>
          <a:endParaRPr lang="ru-RU"/>
        </a:p>
      </dgm:t>
    </dgm:pt>
    <dgm:pt modelId="{1F6A5004-2F7A-424E-A382-5E2F50F09A29}" type="sibTrans" cxnId="{CCE3EB20-4A02-47E4-BF06-7BF3F56FD7B6}">
      <dgm:prSet/>
      <dgm:spPr/>
      <dgm:t>
        <a:bodyPr/>
        <a:lstStyle/>
        <a:p>
          <a:endParaRPr lang="ru-RU"/>
        </a:p>
      </dgm:t>
    </dgm:pt>
    <dgm:pt modelId="{A9415B78-330B-4655-8BD0-6E2F50D56208}" type="pres">
      <dgm:prSet presAssocID="{E6623C08-0DEC-4E9A-BA23-26741854AE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6E1CB-DC25-4615-9F3D-6FE304D49671}" type="pres">
      <dgm:prSet presAssocID="{42CE4BC8-B2C6-4ABA-B660-C8102DB06E29}" presName="parentLin" presStyleCnt="0"/>
      <dgm:spPr/>
    </dgm:pt>
    <dgm:pt modelId="{D8D43774-3331-427F-BC2A-7E125EFA794B}" type="pres">
      <dgm:prSet presAssocID="{42CE4BC8-B2C6-4ABA-B660-C8102DB06E2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0BFF0D-4A0A-4A41-81A0-F12D1937415A}" type="pres">
      <dgm:prSet presAssocID="{42CE4BC8-B2C6-4ABA-B660-C8102DB06E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042D3-A9B8-4DDF-B4BE-3853F6A35FB9}" type="pres">
      <dgm:prSet presAssocID="{42CE4BC8-B2C6-4ABA-B660-C8102DB06E29}" presName="negativeSpace" presStyleCnt="0"/>
      <dgm:spPr/>
    </dgm:pt>
    <dgm:pt modelId="{77242EC2-57FE-4DF6-8F8A-959585B73BBE}" type="pres">
      <dgm:prSet presAssocID="{42CE4BC8-B2C6-4ABA-B660-C8102DB06E29}" presName="childText" presStyleLbl="conFgAcc1" presStyleIdx="0" presStyleCnt="3">
        <dgm:presLayoutVars>
          <dgm:bulletEnabled val="1"/>
        </dgm:presLayoutVars>
      </dgm:prSet>
      <dgm:spPr/>
    </dgm:pt>
    <dgm:pt modelId="{CBB2A9AD-98B7-425A-99BD-AD4E1B5BBB71}" type="pres">
      <dgm:prSet presAssocID="{FA627764-5966-4107-8F83-ECB4CA529D7F}" presName="spaceBetweenRectangles" presStyleCnt="0"/>
      <dgm:spPr/>
    </dgm:pt>
    <dgm:pt modelId="{464BAB6C-4013-4CE2-AAF0-232F808E9AD2}" type="pres">
      <dgm:prSet presAssocID="{20B21B87-71C7-454C-9E2C-2F01AD0F7481}" presName="parentLin" presStyleCnt="0"/>
      <dgm:spPr/>
    </dgm:pt>
    <dgm:pt modelId="{3FBC05EC-E685-40AA-9DF6-DAF51F142C5F}" type="pres">
      <dgm:prSet presAssocID="{20B21B87-71C7-454C-9E2C-2F01AD0F748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25279BE-1F28-488F-BC03-A4EFDB3B4B4E}" type="pres">
      <dgm:prSet presAssocID="{20B21B87-71C7-454C-9E2C-2F01AD0F74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99C2A-0532-47EE-8CE3-2FF84C3137EE}" type="pres">
      <dgm:prSet presAssocID="{20B21B87-71C7-454C-9E2C-2F01AD0F7481}" presName="negativeSpace" presStyleCnt="0"/>
      <dgm:spPr/>
    </dgm:pt>
    <dgm:pt modelId="{E99DA267-A37E-46E6-9073-F7B3A8BCDC35}" type="pres">
      <dgm:prSet presAssocID="{20B21B87-71C7-454C-9E2C-2F01AD0F7481}" presName="childText" presStyleLbl="conFgAcc1" presStyleIdx="1" presStyleCnt="3">
        <dgm:presLayoutVars>
          <dgm:bulletEnabled val="1"/>
        </dgm:presLayoutVars>
      </dgm:prSet>
      <dgm:spPr/>
    </dgm:pt>
    <dgm:pt modelId="{2341535B-D1D3-487E-802F-C0A04EFB3D7B}" type="pres">
      <dgm:prSet presAssocID="{271D97B4-2557-4CAD-89EA-8BE7EBB8DFC6}" presName="spaceBetweenRectangles" presStyleCnt="0"/>
      <dgm:spPr/>
    </dgm:pt>
    <dgm:pt modelId="{00AAD4B6-BDB4-4A03-977B-9358A6C1B713}" type="pres">
      <dgm:prSet presAssocID="{AD50C9A9-108D-4A3C-9D2D-05BFC200A1D4}" presName="parentLin" presStyleCnt="0"/>
      <dgm:spPr/>
    </dgm:pt>
    <dgm:pt modelId="{830EA0E1-5565-47E5-9D54-0E9A0BD0CEAA}" type="pres">
      <dgm:prSet presAssocID="{AD50C9A9-108D-4A3C-9D2D-05BFC200A1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155AA67-3C69-4493-A42E-84F3D459A353}" type="pres">
      <dgm:prSet presAssocID="{AD50C9A9-108D-4A3C-9D2D-05BFC200A1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AAEAA-1DC5-4C04-A0FA-3FDCF699A7DD}" type="pres">
      <dgm:prSet presAssocID="{AD50C9A9-108D-4A3C-9D2D-05BFC200A1D4}" presName="negativeSpace" presStyleCnt="0"/>
      <dgm:spPr/>
    </dgm:pt>
    <dgm:pt modelId="{456781A5-57B3-4478-84E0-24F2C2BDA9A9}" type="pres">
      <dgm:prSet presAssocID="{AD50C9A9-108D-4A3C-9D2D-05BFC200A1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DE8155-E71A-476E-8B5A-16B56ACC7F3F}" type="presOf" srcId="{AD50C9A9-108D-4A3C-9D2D-05BFC200A1D4}" destId="{830EA0E1-5565-47E5-9D54-0E9A0BD0CEAA}" srcOrd="0" destOrd="0" presId="urn:microsoft.com/office/officeart/2005/8/layout/list1"/>
    <dgm:cxn modelId="{DFE92D4C-FF0B-4D98-A773-58640634AA21}" type="presOf" srcId="{20B21B87-71C7-454C-9E2C-2F01AD0F7481}" destId="{125279BE-1F28-488F-BC03-A4EFDB3B4B4E}" srcOrd="1" destOrd="0" presId="urn:microsoft.com/office/officeart/2005/8/layout/list1"/>
    <dgm:cxn modelId="{5BDAAC05-E6C1-437C-8B34-05955900B8E3}" type="presOf" srcId="{42CE4BC8-B2C6-4ABA-B660-C8102DB06E29}" destId="{D8D43774-3331-427F-BC2A-7E125EFA794B}" srcOrd="0" destOrd="0" presId="urn:microsoft.com/office/officeart/2005/8/layout/list1"/>
    <dgm:cxn modelId="{CCE3EB20-4A02-47E4-BF06-7BF3F56FD7B6}" srcId="{E6623C08-0DEC-4E9A-BA23-26741854AED8}" destId="{AD50C9A9-108D-4A3C-9D2D-05BFC200A1D4}" srcOrd="2" destOrd="0" parTransId="{1C3C8B04-057E-494B-A428-83ED00AB3D45}" sibTransId="{1F6A5004-2F7A-424E-A382-5E2F50F09A29}"/>
    <dgm:cxn modelId="{6BEABAE5-6D1C-4429-B4CF-3A10F78BD5E8}" type="presOf" srcId="{E6623C08-0DEC-4E9A-BA23-26741854AED8}" destId="{A9415B78-330B-4655-8BD0-6E2F50D56208}" srcOrd="0" destOrd="0" presId="urn:microsoft.com/office/officeart/2005/8/layout/list1"/>
    <dgm:cxn modelId="{C91283D5-1A1E-4E05-80AE-8497B62EA89D}" srcId="{E6623C08-0DEC-4E9A-BA23-26741854AED8}" destId="{42CE4BC8-B2C6-4ABA-B660-C8102DB06E29}" srcOrd="0" destOrd="0" parTransId="{6979235B-289E-454B-B9F8-757F5230C55F}" sibTransId="{FA627764-5966-4107-8F83-ECB4CA529D7F}"/>
    <dgm:cxn modelId="{6C452CDB-92F9-406B-B260-6D0222873090}" type="presOf" srcId="{42CE4BC8-B2C6-4ABA-B660-C8102DB06E29}" destId="{E70BFF0D-4A0A-4A41-81A0-F12D1937415A}" srcOrd="1" destOrd="0" presId="urn:microsoft.com/office/officeart/2005/8/layout/list1"/>
    <dgm:cxn modelId="{8D691939-E0FA-4CE7-9B0F-1E2A654C2E0D}" type="presOf" srcId="{20B21B87-71C7-454C-9E2C-2F01AD0F7481}" destId="{3FBC05EC-E685-40AA-9DF6-DAF51F142C5F}" srcOrd="0" destOrd="0" presId="urn:microsoft.com/office/officeart/2005/8/layout/list1"/>
    <dgm:cxn modelId="{1495CDB5-8162-4AB4-B594-B40C21350E0A}" srcId="{E6623C08-0DEC-4E9A-BA23-26741854AED8}" destId="{20B21B87-71C7-454C-9E2C-2F01AD0F7481}" srcOrd="1" destOrd="0" parTransId="{EADE0219-0568-4E26-9EB3-662E88C4666E}" sibTransId="{271D97B4-2557-4CAD-89EA-8BE7EBB8DFC6}"/>
    <dgm:cxn modelId="{BEA39B5F-52EB-4065-B459-6F9C46C383A4}" type="presOf" srcId="{AD50C9A9-108D-4A3C-9D2D-05BFC200A1D4}" destId="{1155AA67-3C69-4493-A42E-84F3D459A353}" srcOrd="1" destOrd="0" presId="urn:microsoft.com/office/officeart/2005/8/layout/list1"/>
    <dgm:cxn modelId="{433CAEFB-1DC5-47BE-96C4-C3FE42DA618B}" type="presParOf" srcId="{A9415B78-330B-4655-8BD0-6E2F50D56208}" destId="{0626E1CB-DC25-4615-9F3D-6FE304D49671}" srcOrd="0" destOrd="0" presId="urn:microsoft.com/office/officeart/2005/8/layout/list1"/>
    <dgm:cxn modelId="{51573527-ED39-4B6C-BE1E-FF97B0D0C585}" type="presParOf" srcId="{0626E1CB-DC25-4615-9F3D-6FE304D49671}" destId="{D8D43774-3331-427F-BC2A-7E125EFA794B}" srcOrd="0" destOrd="0" presId="urn:microsoft.com/office/officeart/2005/8/layout/list1"/>
    <dgm:cxn modelId="{7411C037-8DAB-4D95-99CD-71C60B0A2791}" type="presParOf" srcId="{0626E1CB-DC25-4615-9F3D-6FE304D49671}" destId="{E70BFF0D-4A0A-4A41-81A0-F12D1937415A}" srcOrd="1" destOrd="0" presId="urn:microsoft.com/office/officeart/2005/8/layout/list1"/>
    <dgm:cxn modelId="{F5433C27-2917-463B-9B79-4E93FDE2B197}" type="presParOf" srcId="{A9415B78-330B-4655-8BD0-6E2F50D56208}" destId="{C47042D3-A9B8-4DDF-B4BE-3853F6A35FB9}" srcOrd="1" destOrd="0" presId="urn:microsoft.com/office/officeart/2005/8/layout/list1"/>
    <dgm:cxn modelId="{C0A15BC3-405A-4D93-8FDB-4D099A8903CD}" type="presParOf" srcId="{A9415B78-330B-4655-8BD0-6E2F50D56208}" destId="{77242EC2-57FE-4DF6-8F8A-959585B73BBE}" srcOrd="2" destOrd="0" presId="urn:microsoft.com/office/officeart/2005/8/layout/list1"/>
    <dgm:cxn modelId="{BFEB8612-429E-40EF-9B09-BF80CDC3ADAC}" type="presParOf" srcId="{A9415B78-330B-4655-8BD0-6E2F50D56208}" destId="{CBB2A9AD-98B7-425A-99BD-AD4E1B5BBB71}" srcOrd="3" destOrd="0" presId="urn:microsoft.com/office/officeart/2005/8/layout/list1"/>
    <dgm:cxn modelId="{87C1716A-472C-4C29-A987-0B35855A1FE5}" type="presParOf" srcId="{A9415B78-330B-4655-8BD0-6E2F50D56208}" destId="{464BAB6C-4013-4CE2-AAF0-232F808E9AD2}" srcOrd="4" destOrd="0" presId="urn:microsoft.com/office/officeart/2005/8/layout/list1"/>
    <dgm:cxn modelId="{24D149FD-AB74-40D2-BD9D-B804D3F38CB2}" type="presParOf" srcId="{464BAB6C-4013-4CE2-AAF0-232F808E9AD2}" destId="{3FBC05EC-E685-40AA-9DF6-DAF51F142C5F}" srcOrd="0" destOrd="0" presId="urn:microsoft.com/office/officeart/2005/8/layout/list1"/>
    <dgm:cxn modelId="{84706F2F-EE83-4FFF-8811-DD55E09FECE2}" type="presParOf" srcId="{464BAB6C-4013-4CE2-AAF0-232F808E9AD2}" destId="{125279BE-1F28-488F-BC03-A4EFDB3B4B4E}" srcOrd="1" destOrd="0" presId="urn:microsoft.com/office/officeart/2005/8/layout/list1"/>
    <dgm:cxn modelId="{D971BA6E-9842-417D-8A1C-6EAF86AFDC12}" type="presParOf" srcId="{A9415B78-330B-4655-8BD0-6E2F50D56208}" destId="{C1599C2A-0532-47EE-8CE3-2FF84C3137EE}" srcOrd="5" destOrd="0" presId="urn:microsoft.com/office/officeart/2005/8/layout/list1"/>
    <dgm:cxn modelId="{E3890275-8BF6-4F0C-AAF3-03CF42396E9E}" type="presParOf" srcId="{A9415B78-330B-4655-8BD0-6E2F50D56208}" destId="{E99DA267-A37E-46E6-9073-F7B3A8BCDC35}" srcOrd="6" destOrd="0" presId="urn:microsoft.com/office/officeart/2005/8/layout/list1"/>
    <dgm:cxn modelId="{BAA59C23-A8F3-4B64-B651-BAA05C5A5FD0}" type="presParOf" srcId="{A9415B78-330B-4655-8BD0-6E2F50D56208}" destId="{2341535B-D1D3-487E-802F-C0A04EFB3D7B}" srcOrd="7" destOrd="0" presId="urn:microsoft.com/office/officeart/2005/8/layout/list1"/>
    <dgm:cxn modelId="{E8EF2DE5-AABB-4D2C-84CF-6EEDE1178FD3}" type="presParOf" srcId="{A9415B78-330B-4655-8BD0-6E2F50D56208}" destId="{00AAD4B6-BDB4-4A03-977B-9358A6C1B713}" srcOrd="8" destOrd="0" presId="urn:microsoft.com/office/officeart/2005/8/layout/list1"/>
    <dgm:cxn modelId="{55F9FE22-2B3C-4563-9E75-A0A7281DD35E}" type="presParOf" srcId="{00AAD4B6-BDB4-4A03-977B-9358A6C1B713}" destId="{830EA0E1-5565-47E5-9D54-0E9A0BD0CEAA}" srcOrd="0" destOrd="0" presId="urn:microsoft.com/office/officeart/2005/8/layout/list1"/>
    <dgm:cxn modelId="{6596D905-6C9C-4A79-BBED-973E91230F87}" type="presParOf" srcId="{00AAD4B6-BDB4-4A03-977B-9358A6C1B713}" destId="{1155AA67-3C69-4493-A42E-84F3D459A353}" srcOrd="1" destOrd="0" presId="urn:microsoft.com/office/officeart/2005/8/layout/list1"/>
    <dgm:cxn modelId="{92AA8E11-B5EC-4579-9B77-3E9B0BF4396E}" type="presParOf" srcId="{A9415B78-330B-4655-8BD0-6E2F50D56208}" destId="{D54AAEAA-1DC5-4C04-A0FA-3FDCF699A7DD}" srcOrd="9" destOrd="0" presId="urn:microsoft.com/office/officeart/2005/8/layout/list1"/>
    <dgm:cxn modelId="{F02B9AD6-6325-480F-90B0-35DFD26BB128}" type="presParOf" srcId="{A9415B78-330B-4655-8BD0-6E2F50D56208}" destId="{456781A5-57B3-4478-84E0-24F2C2BDA9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242EC2-57FE-4DF6-8F8A-959585B73BBE}">
      <dsp:nvSpPr>
        <dsp:cNvPr id="0" name=""/>
        <dsp:cNvSpPr/>
      </dsp:nvSpPr>
      <dsp:spPr>
        <a:xfrm>
          <a:off x="0" y="543260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BFF0D-4A0A-4A41-81A0-F12D1937415A}">
      <dsp:nvSpPr>
        <dsp:cNvPr id="0" name=""/>
        <dsp:cNvSpPr/>
      </dsp:nvSpPr>
      <dsp:spPr>
        <a:xfrm>
          <a:off x="411480" y="41420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Процессы</a:t>
          </a:r>
          <a:endParaRPr lang="ru-RU" sz="3400" b="1" kern="1200" dirty="0"/>
        </a:p>
      </dsp:txBody>
      <dsp:txXfrm>
        <a:off x="411480" y="41420"/>
        <a:ext cx="5760720" cy="1003680"/>
      </dsp:txXfrm>
    </dsp:sp>
    <dsp:sp modelId="{E99DA267-A37E-46E6-9073-F7B3A8BCDC35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79BE-1F28-488F-BC03-A4EFDB3B4B4E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Состояния</a:t>
          </a:r>
          <a:endParaRPr lang="ru-RU" sz="3400" b="1" kern="1200" dirty="0"/>
        </a:p>
      </dsp:txBody>
      <dsp:txXfrm>
        <a:off x="411480" y="1583661"/>
        <a:ext cx="5760720" cy="1003680"/>
      </dsp:txXfrm>
    </dsp:sp>
    <dsp:sp modelId="{456781A5-57B3-4478-84E0-24F2C2BDA9A9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5AA67-3C69-4493-A42E-84F3D459A353}">
      <dsp:nvSpPr>
        <dsp:cNvPr id="0" name=""/>
        <dsp:cNvSpPr/>
      </dsp:nvSpPr>
      <dsp:spPr>
        <a:xfrm>
          <a:off x="411480" y="3125900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Свойства</a:t>
          </a:r>
          <a:endParaRPr lang="ru-RU" sz="3400" b="1" kern="1200" dirty="0"/>
        </a:p>
      </dsp:txBody>
      <dsp:txXfrm>
        <a:off x="411480" y="3125900"/>
        <a:ext cx="5760720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y.tversu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y.tvers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Тверской государственный университет</a:t>
            </a:r>
            <a:br>
              <a:rPr lang="ru-RU" sz="4000" dirty="0" smtClean="0"/>
            </a:br>
            <a:r>
              <a:rPr lang="ru-RU" sz="4000" dirty="0" smtClean="0"/>
              <a:t>Факультет психологии</a:t>
            </a:r>
            <a:br>
              <a:rPr lang="ru-RU" sz="4000" dirty="0" smtClean="0"/>
            </a:br>
            <a:r>
              <a:rPr lang="ru-RU" sz="4000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г. Тверь, Студенческий пер., д.12</a:t>
            </a:r>
          </a:p>
          <a:p>
            <a:r>
              <a:rPr lang="ru-RU" dirty="0" smtClean="0"/>
              <a:t>psychology@tversu.ru</a:t>
            </a:r>
          </a:p>
          <a:p>
            <a:r>
              <a:rPr lang="ru-RU" dirty="0" smtClean="0">
                <a:hlinkClick r:id="rId2"/>
              </a:rPr>
              <a:t>http://psychology.tversu.ru</a:t>
            </a:r>
            <a:endParaRPr lang="ru-RU" dirty="0" smtClean="0"/>
          </a:p>
          <a:p>
            <a:r>
              <a:rPr lang="ru-RU" dirty="0" smtClean="0"/>
              <a:t>+7 (4822) 34-57-44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Психика содержит: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Процессы познавательные: </a:t>
            </a:r>
          </a:p>
          <a:p>
            <a:r>
              <a:rPr lang="ru-RU" sz="3200" dirty="0" smtClean="0"/>
              <a:t>ощущение, </a:t>
            </a:r>
          </a:p>
          <a:p>
            <a:r>
              <a:rPr lang="ru-RU" sz="3200" dirty="0" smtClean="0"/>
              <a:t>восприятие,</a:t>
            </a:r>
          </a:p>
          <a:p>
            <a:r>
              <a:rPr lang="ru-RU" sz="3200" dirty="0" smtClean="0"/>
              <a:t> внимание,</a:t>
            </a:r>
          </a:p>
          <a:p>
            <a:r>
              <a:rPr lang="ru-RU" sz="3200" dirty="0" smtClean="0"/>
              <a:t> память,</a:t>
            </a:r>
          </a:p>
          <a:p>
            <a:r>
              <a:rPr lang="ru-RU" sz="3200" dirty="0" smtClean="0"/>
              <a:t> мышление,</a:t>
            </a:r>
          </a:p>
          <a:p>
            <a:r>
              <a:rPr lang="ru-RU" sz="3200" dirty="0" smtClean="0"/>
              <a:t> воображение.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Предмет: психические процессы, состояния, свойства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Психические процессы, состояния, свойства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Состояния:</a:t>
            </a:r>
          </a:p>
          <a:p>
            <a:r>
              <a:rPr lang="ru-RU" sz="4000" dirty="0" smtClean="0"/>
              <a:t>Настроение </a:t>
            </a:r>
          </a:p>
          <a:p>
            <a:r>
              <a:rPr lang="ru-RU" sz="4000" dirty="0" smtClean="0"/>
              <a:t>Эмоции</a:t>
            </a:r>
          </a:p>
          <a:p>
            <a:r>
              <a:rPr lang="ru-RU" sz="4000" dirty="0" smtClean="0"/>
              <a:t>Чувства 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sz="3200" dirty="0" smtClean="0"/>
          </a:p>
          <a:p>
            <a:r>
              <a:rPr lang="ru-RU" sz="4000" dirty="0" smtClean="0"/>
              <a:t>Свойства личности. (Устойчивы) </a:t>
            </a:r>
          </a:p>
          <a:p>
            <a:r>
              <a:rPr lang="ru-RU" sz="4000" dirty="0" smtClean="0"/>
              <a:t>Личность: </a:t>
            </a:r>
          </a:p>
          <a:p>
            <a:r>
              <a:rPr lang="ru-RU" sz="4000" dirty="0" smtClean="0"/>
              <a:t>темперамент,</a:t>
            </a:r>
          </a:p>
          <a:p>
            <a:r>
              <a:rPr lang="ru-RU" sz="4000" dirty="0" smtClean="0"/>
              <a:t> характер,</a:t>
            </a:r>
          </a:p>
          <a:p>
            <a:r>
              <a:rPr lang="ru-RU" sz="4000" dirty="0" smtClean="0"/>
              <a:t> мотивация,</a:t>
            </a:r>
          </a:p>
          <a:p>
            <a:r>
              <a:rPr lang="ru-RU" sz="4000" dirty="0" smtClean="0"/>
              <a:t> способности.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Психические процессы, состояния, свойства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ТвГУ</a:t>
            </a:r>
            <a:r>
              <a:rPr lang="ru-RU" sz="2400" dirty="0" smtClean="0"/>
              <a:t>. Факультет психологии</a:t>
            </a:r>
            <a:br>
              <a:rPr lang="ru-RU" sz="2400" dirty="0" smtClean="0"/>
            </a:br>
            <a:r>
              <a:rPr lang="ru-RU" sz="2400" dirty="0" smtClean="0"/>
              <a:t>Студенческое научное общество СНО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32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6206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Что изучает психология?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(Предмет)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Кого изучает психология?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(Объект)</a:t>
                      </a:r>
                    </a:p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2063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Психика</a:t>
                      </a:r>
                    </a:p>
                    <a:p>
                      <a:r>
                        <a:rPr lang="ru-RU" sz="4400" dirty="0" smtClean="0"/>
                        <a:t>Поведение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Человек</a:t>
                      </a:r>
                    </a:p>
                    <a:p>
                      <a:r>
                        <a:rPr lang="ru-RU" sz="4000" dirty="0" smtClean="0"/>
                        <a:t>Группы людей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ОТРАСЛИ (РАЗДЕЛЫ)</a:t>
            </a:r>
            <a:br>
              <a:rPr lang="ru-RU" dirty="0" smtClean="0"/>
            </a:br>
            <a:r>
              <a:rPr lang="ru-RU" dirty="0" smtClean="0"/>
              <a:t>ПСИХОЛОГИИ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4000" dirty="0" smtClean="0"/>
              <a:t>Фундаментальные – общие</a:t>
            </a:r>
          </a:p>
          <a:p>
            <a:endParaRPr lang="ru-RU" sz="4000" dirty="0" smtClean="0"/>
          </a:p>
          <a:p>
            <a:r>
              <a:rPr lang="ru-RU" sz="4000" dirty="0" smtClean="0"/>
              <a:t>Прикладные – узкие, применимые к конкретным сферам деятельности. Связаны с практикой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Отрасли психологии. Разделы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pPr>
              <a:buNone/>
            </a:pPr>
            <a:r>
              <a:rPr lang="ru-RU" sz="4000" u="sng" dirty="0" smtClean="0"/>
              <a:t>Фундаментальные:</a:t>
            </a:r>
          </a:p>
          <a:p>
            <a:r>
              <a:rPr lang="ru-RU" sz="4000" dirty="0" smtClean="0"/>
              <a:t>Общая. </a:t>
            </a:r>
          </a:p>
          <a:p>
            <a:r>
              <a:rPr lang="ru-RU" sz="4000" dirty="0" smtClean="0"/>
              <a:t>Социальная.</a:t>
            </a:r>
          </a:p>
          <a:p>
            <a:r>
              <a:rPr lang="ru-RU" sz="4000" dirty="0" smtClean="0"/>
              <a:t>Возрастная. </a:t>
            </a:r>
          </a:p>
          <a:p>
            <a:r>
              <a:rPr lang="ru-RU" sz="4000" dirty="0" smtClean="0"/>
              <a:t>Клиническая.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Отрасли психологии. Разделы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lnSpcReduction="10000"/>
          </a:bodyPr>
          <a:lstStyle/>
          <a:p>
            <a:endParaRPr lang="ru-RU" sz="3200" dirty="0" smtClean="0"/>
          </a:p>
          <a:p>
            <a:pPr>
              <a:buNone/>
            </a:pPr>
            <a:r>
              <a:rPr lang="ru-RU" sz="4000" u="sng" dirty="0" smtClean="0"/>
              <a:t>Прикладные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Психология труда</a:t>
            </a:r>
          </a:p>
          <a:p>
            <a:r>
              <a:rPr lang="ru-RU" sz="4000" dirty="0" smtClean="0"/>
              <a:t>Организационная</a:t>
            </a:r>
          </a:p>
          <a:p>
            <a:r>
              <a:rPr lang="ru-RU" sz="4000" dirty="0" smtClean="0"/>
              <a:t>Психология управления </a:t>
            </a:r>
          </a:p>
          <a:p>
            <a:r>
              <a:rPr lang="ru-RU" sz="4000" dirty="0" smtClean="0"/>
              <a:t>Гендерная психология</a:t>
            </a:r>
          </a:p>
          <a:p>
            <a:r>
              <a:rPr lang="ru-RU" sz="4000" dirty="0" smtClean="0"/>
              <a:t>Этнопсихология</a:t>
            </a:r>
          </a:p>
          <a:p>
            <a:r>
              <a:rPr lang="ru-RU" sz="4000" dirty="0" smtClean="0"/>
              <a:t>Психология рекламы 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Отрасли психологии. Разделы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u="sng" dirty="0" smtClean="0"/>
              <a:t>Прикладные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Экономическая.</a:t>
            </a:r>
          </a:p>
          <a:p>
            <a:r>
              <a:rPr lang="ru-RU" sz="4000" dirty="0" smtClean="0"/>
              <a:t>Юридическая. </a:t>
            </a:r>
          </a:p>
          <a:p>
            <a:r>
              <a:rPr lang="ru-RU" sz="4000" dirty="0" smtClean="0"/>
              <a:t>Психология семьи.</a:t>
            </a:r>
          </a:p>
          <a:p>
            <a:r>
              <a:rPr lang="ru-RU" sz="4000" dirty="0" smtClean="0"/>
              <a:t>Психология спорта. </a:t>
            </a:r>
          </a:p>
          <a:p>
            <a:r>
              <a:rPr lang="ru-RU" sz="4000" dirty="0" smtClean="0"/>
              <a:t>Педагогическая.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Отрасли психологии. Разделы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пус Б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ФГБОУ ВО Тверской государственный университет</a:t>
            </a:r>
            <a:br>
              <a:rPr lang="ru-RU" sz="2400" dirty="0" smtClean="0"/>
            </a:br>
            <a:r>
              <a:rPr lang="ru-RU" sz="2400" dirty="0" smtClean="0"/>
              <a:t>Факультет психологии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м\Documents\1 Аудиторные занятия осень 2019\ЛЕС САД\Лирика иллюстрации\Организационный юмор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36600" y="2124869"/>
            <a:ext cx="7670800" cy="3238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Прикладные отрасли психологии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м\Documents\1 Аудиторные занятия осень 2019\ЛЕС САД\Лирика иллюстрации\Организационный юмор\HiyTAtErg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444" y="404664"/>
            <a:ext cx="6202884" cy="637403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м\Documents\1 Аудиторные занятия осень 2019\ЛЕС САД\Лирика иллюстрации\Организационный юмор\11450210-R3L8T8D-650-otk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71162"/>
            <a:ext cx="7488832" cy="46061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Прикладные отрасли психологии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Прикладные отрасли психологии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Эдуард Успенский</a:t>
            </a:r>
          </a:p>
          <a:p>
            <a:r>
              <a:rPr lang="ru-RU" i="1" dirty="0" smtClean="0"/>
              <a:t>Стихотворение</a:t>
            </a:r>
          </a:p>
          <a:p>
            <a:endParaRPr lang="ru-RU" dirty="0" smtClean="0"/>
          </a:p>
          <a:p>
            <a:r>
              <a:rPr lang="ru-RU" dirty="0" smtClean="0"/>
              <a:t>«Если был бы я девчонкой»</a:t>
            </a:r>
          </a:p>
          <a:p>
            <a:endParaRPr lang="ru-RU" dirty="0" smtClean="0"/>
          </a:p>
          <a:p>
            <a:r>
              <a:rPr lang="ru-RU" dirty="0" smtClean="0"/>
              <a:t>Если был бы я девчонкой,</a:t>
            </a:r>
          </a:p>
          <a:p>
            <a:r>
              <a:rPr lang="ru-RU" dirty="0" smtClean="0"/>
              <a:t>Я бы время не терял.</a:t>
            </a:r>
          </a:p>
          <a:p>
            <a:r>
              <a:rPr lang="ru-RU" dirty="0" smtClean="0"/>
              <a:t>Я б на улице не прыгал,</a:t>
            </a:r>
          </a:p>
          <a:p>
            <a:r>
              <a:rPr lang="ru-RU" dirty="0" smtClean="0"/>
              <a:t>Я б рубашки постирал.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Я бы вымыл в кухне пол,</a:t>
            </a:r>
          </a:p>
          <a:p>
            <a:r>
              <a:rPr lang="ru-RU" dirty="0" smtClean="0"/>
              <a:t>Я бы в комнате подмел.</a:t>
            </a:r>
          </a:p>
          <a:p>
            <a:r>
              <a:rPr lang="ru-RU" dirty="0" smtClean="0"/>
              <a:t>Перемыл бы чашки-ложки,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Сам начистил бы картошки.</a:t>
            </a:r>
          </a:p>
          <a:p>
            <a:r>
              <a:rPr lang="ru-RU" dirty="0" smtClean="0"/>
              <a:t>Все свои игрушки сам</a:t>
            </a:r>
          </a:p>
          <a:p>
            <a:r>
              <a:rPr lang="ru-RU" dirty="0" smtClean="0"/>
              <a:t>Я б расставил по местам.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Отчего ж я не девчонка,</a:t>
            </a:r>
          </a:p>
          <a:p>
            <a:r>
              <a:rPr lang="ru-RU" dirty="0" smtClean="0"/>
              <a:t>Я бы маме так помог.</a:t>
            </a:r>
          </a:p>
          <a:p>
            <a:r>
              <a:rPr lang="ru-RU" dirty="0" smtClean="0"/>
              <a:t>Мама сразу бы сказала:</a:t>
            </a:r>
          </a:p>
          <a:p>
            <a:r>
              <a:rPr lang="ru-RU" dirty="0" smtClean="0"/>
              <a:t>— Молодчина ты, сынок.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м\Documents\1 Аудиторные занятия осень 2019\ЛЕС САД\Лирика иллюстрации\Этно стереотипы вид из кабины водителя\Из кабины водител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7932" y="1481138"/>
            <a:ext cx="6508135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Прикладные отрасли психологии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м\Documents\1 Аудиторные занятия осень 2019\ЛЕС САД\Лирика иллюстрации\Этно стереотипы вид из кабины водителя\Из кабины водителя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2459" y="1481138"/>
            <a:ext cx="6619082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Прикладные отрасли психологии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м\Documents\1 Аудиторные занятия 2018\Психология рекламы и МК\zqh3bDXV-y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2829" y="1481138"/>
            <a:ext cx="4278341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Прикладные отрасли психологии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м\Documents\1 Аудиторные занятия 2019\Человек и его потребности\Реклама Гре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Прикладные отрасли психологии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м\Documents\1 Аудиторные занятия осень 2019\Лирика иллюстрации\Организационный юмор\О карье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776864" cy="44843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Прикладные и фундаментальные отрасли психологии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ВЫВОДЫ</a:t>
            </a:r>
          </a:p>
          <a:p>
            <a:r>
              <a:rPr lang="ru-RU" dirty="0" smtClean="0"/>
              <a:t>1. Психология – наука, изучающая психику и поведение человека.</a:t>
            </a:r>
          </a:p>
          <a:p>
            <a:endParaRPr lang="ru-RU" dirty="0" smtClean="0"/>
          </a:p>
          <a:p>
            <a:r>
              <a:rPr lang="ru-RU" dirty="0" smtClean="0"/>
              <a:t>2. Психика – это способность человека отражать и осмысливать реальность; включает процессы, состояния, свойства. Психика нематериальна, носитель – мозг. Психика присуща живому. </a:t>
            </a:r>
          </a:p>
          <a:p>
            <a:endParaRPr lang="ru-RU" dirty="0" smtClean="0"/>
          </a:p>
          <a:p>
            <a:r>
              <a:rPr lang="ru-RU" dirty="0" smtClean="0"/>
              <a:t>3. Психология состоит из множества разделов. Прикладные разделы связаны с практикой (например, организационная, юридическая, психология управления, психология рекламы)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/>
              <a:t>ТвГУ</a:t>
            </a:r>
            <a:r>
              <a:rPr lang="ru-RU" sz="2400" dirty="0" smtClean="0"/>
              <a:t>. Факультет психологии</a:t>
            </a:r>
            <a:br>
              <a:rPr lang="ru-RU" sz="2400" dirty="0" smtClean="0"/>
            </a:br>
            <a:r>
              <a:rPr lang="ru-RU" sz="2400" dirty="0" smtClean="0"/>
              <a:t>Студенческое научное общество СНО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5" name="Picture 3" descr="C:\Users\км\Documents\1 А СНО\Радио ПСИ эфир в Big blue button\П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908720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ФГБОУ ВО Тверской государственный университет</a:t>
            </a:r>
            <a:br>
              <a:rPr lang="ru-RU" sz="3100" dirty="0" smtClean="0"/>
            </a:br>
            <a:r>
              <a:rPr lang="ru-RU" sz="3100" dirty="0" smtClean="0"/>
              <a:t>Факультет психологии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РАДИО</a:t>
            </a:r>
          </a:p>
          <a:p>
            <a:pPr algn="ctr"/>
            <a:r>
              <a:rPr lang="ru-RU" b="1" dirty="0" smtClean="0"/>
              <a:t>ПСИ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РАДИО</a:t>
            </a:r>
          </a:p>
          <a:p>
            <a:pPr algn="ctr"/>
            <a:r>
              <a:rPr lang="ru-RU" b="1" dirty="0" smtClean="0"/>
              <a:t>ПСИ</a:t>
            </a:r>
            <a:endParaRPr lang="ru-RU" dirty="0"/>
          </a:p>
        </p:txBody>
      </p:sp>
      <p:pic>
        <p:nvPicPr>
          <p:cNvPr id="15" name="Содержимое 14" descr="Пси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95031" y="1444625"/>
            <a:ext cx="3941763" cy="3941763"/>
          </a:xfrm>
        </p:spPr>
      </p:pic>
      <p:pic>
        <p:nvPicPr>
          <p:cNvPr id="1026" name="Picture 2" descr="C:\Users\км\Documents\1 А СНО\Радио ПСИ эфир в Big blue button\Радио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5433"/>
            <a:ext cx="4040188" cy="316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2938331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г. Тверь, Студенческий пер., д.12</a:t>
            </a:r>
          </a:p>
          <a:p>
            <a:pPr algn="r">
              <a:buNone/>
            </a:pPr>
            <a:r>
              <a:rPr lang="ru-RU" dirty="0" smtClean="0"/>
              <a:t>psychology@tversu.ru</a:t>
            </a:r>
          </a:p>
          <a:p>
            <a:pPr algn="r">
              <a:buNone/>
            </a:pPr>
            <a:r>
              <a:rPr lang="ru-RU" dirty="0" smtClean="0">
                <a:hlinkClick r:id="rId2"/>
              </a:rPr>
              <a:t>http://psychology.tversu.ru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+7 (4822) 34-57-44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ФГБОУ ВО Тверской государственный университет</a:t>
            </a:r>
            <a:br>
              <a:rPr lang="ru-RU" dirty="0" smtClean="0"/>
            </a:br>
            <a:r>
              <a:rPr lang="ru-RU" dirty="0" smtClean="0"/>
              <a:t>Факультет психологии</a:t>
            </a:r>
            <a:br>
              <a:rPr lang="ru-RU" dirty="0" smtClean="0"/>
            </a:br>
            <a:r>
              <a:rPr lang="ru-RU" dirty="0" smtClean="0"/>
              <a:t>Студенческое научное общество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5400" b="1" dirty="0" smtClean="0"/>
              <a:t>Что такое психология</a:t>
            </a:r>
            <a:endParaRPr lang="ru-RU" sz="5400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ТвГУ</a:t>
            </a:r>
            <a:r>
              <a:rPr lang="ru-RU" sz="3100" dirty="0" smtClean="0"/>
              <a:t>. Факультет психологии</a:t>
            </a:r>
            <a:br>
              <a:rPr lang="ru-RU" sz="3100" dirty="0" smtClean="0"/>
            </a:br>
            <a:r>
              <a:rPr lang="ru-RU" sz="3100" dirty="0" smtClean="0"/>
              <a:t>Студенческое научное общество СНО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600" b="1" dirty="0" smtClean="0"/>
              <a:t>Психология</a:t>
            </a:r>
            <a:r>
              <a:rPr lang="ru-RU" sz="3600" dirty="0" smtClean="0"/>
              <a:t> - это наука о психике и поведении человека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en-US" sz="3600" dirty="0" smtClean="0"/>
              <a:t>Logos </a:t>
            </a:r>
            <a:r>
              <a:rPr lang="ru-RU" sz="3600" dirty="0" err="1" smtClean="0"/>
              <a:t>(λόγος</a:t>
            </a:r>
            <a:r>
              <a:rPr lang="ru-RU" sz="3600" dirty="0" smtClean="0"/>
              <a:t>) – слово, учение</a:t>
            </a:r>
          </a:p>
          <a:p>
            <a:pPr>
              <a:buNone/>
            </a:pPr>
            <a:r>
              <a:rPr lang="ru-RU" sz="3600" dirty="0" smtClean="0"/>
              <a:t>«Психе» (</a:t>
            </a:r>
            <a:r>
              <a:rPr lang="ru-RU" sz="3600" dirty="0" err="1" smtClean="0"/>
              <a:t>ψυχή</a:t>
            </a:r>
            <a:r>
              <a:rPr lang="ru-RU" sz="3600" dirty="0" smtClean="0"/>
              <a:t>) – душа</a:t>
            </a:r>
            <a:endParaRPr lang="ru-RU" sz="3600" b="1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ТвГУ</a:t>
            </a:r>
            <a:r>
              <a:rPr lang="ru-RU" sz="3100" dirty="0" smtClean="0"/>
              <a:t>. Факультет психологии</a:t>
            </a:r>
            <a:br>
              <a:rPr lang="ru-RU" sz="3100" dirty="0" smtClean="0"/>
            </a:br>
            <a:r>
              <a:rPr lang="ru-RU" sz="3100" dirty="0" smtClean="0"/>
              <a:t>Студенческое научное общество СНО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/>
              <a:t>ТвГУ</a:t>
            </a:r>
            <a:r>
              <a:rPr lang="ru-RU" sz="2400" dirty="0" smtClean="0"/>
              <a:t>. Факультет психологии</a:t>
            </a:r>
            <a:br>
              <a:rPr lang="ru-RU" sz="2400" dirty="0" smtClean="0"/>
            </a:br>
            <a:r>
              <a:rPr lang="ru-RU" sz="2400" dirty="0" smtClean="0"/>
              <a:t>Студенческое научное общество СНО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Мозг материален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Психика - нет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Ψ</a:t>
            </a:r>
            <a:r>
              <a:rPr lang="ru-RU" dirty="0" smtClean="0"/>
              <a:t> – буква «пси» (греч.)</a:t>
            </a:r>
          </a:p>
          <a:p>
            <a:pPr>
              <a:buNone/>
            </a:pPr>
            <a:r>
              <a:rPr lang="ru-RU" b="1" dirty="0" smtClean="0"/>
              <a:t>Психика</a:t>
            </a:r>
          </a:p>
          <a:p>
            <a:pPr>
              <a:buNone/>
            </a:pPr>
            <a:r>
              <a:rPr lang="ru-RU" dirty="0" smtClean="0"/>
              <a:t>   свойство мозга, являющееся особой формой активного отражения субъектом объективной реальности.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Пси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95031" y="1444625"/>
            <a:ext cx="3941763" cy="39417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Ψ</a:t>
            </a:r>
            <a:r>
              <a:rPr lang="ru-RU" dirty="0" smtClean="0"/>
              <a:t> – буква «пси» (греч.)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/>
              <a:t>  Психика</a:t>
            </a:r>
            <a:r>
              <a:rPr lang="ru-RU" sz="2800" dirty="0" smtClean="0"/>
              <a:t> – способность человека отражать в своем сознании реальность, создавать модели этой реальности и на основе таких моделей строить и регулировать свои поведение и деятельность.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/>
              <a:t>ТвГУ</a:t>
            </a:r>
            <a:r>
              <a:rPr lang="ru-RU" sz="2400" dirty="0" smtClean="0"/>
              <a:t>. Факультет психологии</a:t>
            </a:r>
            <a:br>
              <a:rPr lang="ru-RU" sz="2400" dirty="0" smtClean="0"/>
            </a:br>
            <a:r>
              <a:rPr lang="ru-RU" sz="2400" dirty="0" smtClean="0"/>
              <a:t>Студенческое научное общество СНО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км\Documents\1 А СНО\Радио ПСИ эфир в Big blue button\спек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09120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Субъективное отражение реальности - предпочтения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Кого предпочитаете?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Кто больше нравится?</a:t>
            </a:r>
            <a:endParaRPr lang="ru-RU" dirty="0"/>
          </a:p>
        </p:txBody>
      </p:sp>
      <p:pic>
        <p:nvPicPr>
          <p:cNvPr id="9" name="Содержимое 8" descr="basko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86299"/>
            <a:ext cx="4040188" cy="2658414"/>
          </a:xfrm>
        </p:spPr>
      </p:pic>
      <p:pic>
        <p:nvPicPr>
          <p:cNvPr id="10" name="Содержимое 9" descr="rammstei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1991" y="1444625"/>
            <a:ext cx="2627842" cy="39417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«создавать модели этой реальности»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гелиоцентрическая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геоцентрическая</a:t>
            </a:r>
            <a:endParaRPr lang="ru-RU" dirty="0"/>
          </a:p>
        </p:txBody>
      </p:sp>
      <p:pic>
        <p:nvPicPr>
          <p:cNvPr id="12" name="Содержимое 11" descr="гелио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6412" y="1444625"/>
            <a:ext cx="3941763" cy="3941763"/>
          </a:xfrm>
        </p:spPr>
      </p:pic>
      <p:pic>
        <p:nvPicPr>
          <p:cNvPr id="13" name="Содержимое 12" descr="геоцент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5105" y="1444625"/>
            <a:ext cx="3901615" cy="39417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639</TotalTime>
  <Words>513</Words>
  <Application>Microsoft Office PowerPoint</Application>
  <PresentationFormat>Экран (4:3)</PresentationFormat>
  <Paragraphs>150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   Тверской государственный университет Факультет психологии Студенческое научное общество</vt:lpstr>
      <vt:lpstr>ФГБОУ ВО Тверской государственный университет Факультет психологии</vt:lpstr>
      <vt:lpstr> ФГБОУ ВО Тверской государственный университет Факультет психологии </vt:lpstr>
      <vt:lpstr>ТвГУ. Факультет психологии Студенческое научное общество СНО </vt:lpstr>
      <vt:lpstr>ТвГУ. Факультет психологии Студенческое научное общество СНО </vt:lpstr>
      <vt:lpstr>ТвГУ. Факультет психологии Студенческое научное общество СНО </vt:lpstr>
      <vt:lpstr>ТвГУ. Факультет психологии Студенческое научное общество СНО </vt:lpstr>
      <vt:lpstr>Субъективное отражение реальности - предпочтения</vt:lpstr>
      <vt:lpstr>«создавать модели этой реальности»</vt:lpstr>
      <vt:lpstr>Психика содержит:</vt:lpstr>
      <vt:lpstr>Предмет: психические процессы, состояния, свойства</vt:lpstr>
      <vt:lpstr>Психические процессы, состояния, свойства</vt:lpstr>
      <vt:lpstr>Психические процессы, состояния, свойства</vt:lpstr>
      <vt:lpstr>ТвГУ. Факультет психологии Студенческое научное общество СНО</vt:lpstr>
      <vt:lpstr>ОТРАСЛИ (РАЗДЕЛЫ) ПСИХОЛОГИИ</vt:lpstr>
      <vt:lpstr>Отрасли психологии. Разделы</vt:lpstr>
      <vt:lpstr>Отрасли психологии. Разделы</vt:lpstr>
      <vt:lpstr>Отрасли психологии. Разделы</vt:lpstr>
      <vt:lpstr>Отрасли психологии. Разделы</vt:lpstr>
      <vt:lpstr>Прикладные отрасли психологии</vt:lpstr>
      <vt:lpstr>Слайд 21</vt:lpstr>
      <vt:lpstr>Прикладные отрасли психологии</vt:lpstr>
      <vt:lpstr>Прикладные отрасли психологии</vt:lpstr>
      <vt:lpstr>Прикладные отрасли психологии</vt:lpstr>
      <vt:lpstr>Прикладные отрасли психологии</vt:lpstr>
      <vt:lpstr>Прикладные отрасли психологии</vt:lpstr>
      <vt:lpstr>Прикладные отрасли психологии</vt:lpstr>
      <vt:lpstr>Прикладные и фундаментальные отрасли психологии</vt:lpstr>
      <vt:lpstr>ТвГУ. Факультет психологии Студенческое научное общество СНО  </vt:lpstr>
      <vt:lpstr>ФГБОУ ВО Тверской государственный университет Факультет психологии Студенческое научное общество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помогает решать задачи  Психология отвечает на вопросы</dc:title>
  <dc:creator>км</dc:creator>
  <cp:lastModifiedBy>км</cp:lastModifiedBy>
  <cp:revision>61</cp:revision>
  <dcterms:created xsi:type="dcterms:W3CDTF">2019-08-16T19:19:29Z</dcterms:created>
  <dcterms:modified xsi:type="dcterms:W3CDTF">2021-03-02T12:42:33Z</dcterms:modified>
</cp:coreProperties>
</file>