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66" r:id="rId2"/>
    <p:sldId id="288" r:id="rId3"/>
    <p:sldId id="265" r:id="rId4"/>
    <p:sldId id="267" r:id="rId5"/>
    <p:sldId id="268" r:id="rId6"/>
    <p:sldId id="269" r:id="rId7"/>
    <p:sldId id="281" r:id="rId8"/>
    <p:sldId id="270" r:id="rId9"/>
    <p:sldId id="287" r:id="rId10"/>
    <p:sldId id="271" r:id="rId11"/>
    <p:sldId id="273" r:id="rId12"/>
    <p:sldId id="275" r:id="rId13"/>
    <p:sldId id="276" r:id="rId14"/>
    <p:sldId id="285" r:id="rId15"/>
    <p:sldId id="286" r:id="rId16"/>
    <p:sldId id="283" r:id="rId17"/>
    <p:sldId id="279" r:id="rId18"/>
  </p:sldIdLst>
  <p:sldSz cx="12192000" cy="6858000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B8E90EB-B63A-42ED-A11D-2CFED7EE8852}">
          <p14:sldIdLst/>
        </p14:section>
        <p14:section name="Раздел без заголовка" id="{8D666888-6457-47DE-B93E-36A5B23C1CC5}">
          <p14:sldIdLst>
            <p14:sldId id="266"/>
            <p14:sldId id="288"/>
            <p14:sldId id="265"/>
            <p14:sldId id="267"/>
            <p14:sldId id="268"/>
            <p14:sldId id="269"/>
            <p14:sldId id="281"/>
            <p14:sldId id="270"/>
            <p14:sldId id="287"/>
            <p14:sldId id="271"/>
            <p14:sldId id="273"/>
            <p14:sldId id="275"/>
            <p14:sldId id="276"/>
            <p14:sldId id="285"/>
            <p14:sldId id="286"/>
            <p14:sldId id="283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093" autoAdjust="0"/>
  </p:normalViewPr>
  <p:slideViewPr>
    <p:cSldViewPr snapToGrid="0">
      <p:cViewPr varScale="1">
        <p:scale>
          <a:sx n="81" d="100"/>
          <a:sy n="81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6F0633-9BF3-4B71-A0EC-DB970323129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EC85093-A777-4DA0-8746-872101648E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869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A19A16-2DFE-496F-A7D8-CA2558992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Montserrat" panose="00000500000000000000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CEAE4A0-7AEF-4DF8-9975-E105351B8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Montserrat" panose="00000500000000000000" pitchFamily="2" charset="-5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23088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BA75F1-A44F-455E-9FFE-E77F1AEA11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2200" y="352282"/>
            <a:ext cx="9111600" cy="1325563"/>
          </a:xfrm>
        </p:spPr>
        <p:txBody>
          <a:bodyPr/>
          <a:lstStyle>
            <a:lvl1pPr>
              <a:defRPr>
                <a:latin typeface="Montserrat" panose="00000500000000000000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1CECC4-5EBE-470D-AA6D-BC49507B6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Montserrat" panose="00000500000000000000" pitchFamily="2" charset="-52"/>
              </a:defRPr>
            </a:lvl1pPr>
            <a:lvl2pPr>
              <a:defRPr>
                <a:latin typeface="Montserrat" panose="00000500000000000000" pitchFamily="2" charset="-52"/>
              </a:defRPr>
            </a:lvl2pPr>
            <a:lvl3pPr>
              <a:defRPr>
                <a:latin typeface="Montserrat" panose="00000500000000000000" pitchFamily="2" charset="-52"/>
              </a:defRPr>
            </a:lvl3pPr>
            <a:lvl4pPr>
              <a:defRPr>
                <a:latin typeface="Montserrat" panose="00000500000000000000" pitchFamily="2" charset="-52"/>
              </a:defRPr>
            </a:lvl4pPr>
            <a:lvl5pPr>
              <a:defRPr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973DD83-CB7F-4519-94C6-B7B3DC5584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2523"/>
            <a:ext cx="12192000" cy="35352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A4F14C2-4C8E-4ABC-B2BA-73A4C51798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52281"/>
            <a:ext cx="1000309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90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5C94452-2F3A-4DA5-8E75-EFF394DEAC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53A3C8-E2CB-41D7-B764-818AF9587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Montserrat" panose="00000500000000000000" pitchFamily="2" charset="-52"/>
              </a:defRPr>
            </a:lvl1pPr>
            <a:lvl2pPr>
              <a:defRPr>
                <a:latin typeface="Montserrat" panose="00000500000000000000" pitchFamily="2" charset="-52"/>
              </a:defRPr>
            </a:lvl2pPr>
            <a:lvl3pPr>
              <a:defRPr>
                <a:latin typeface="Montserrat" panose="00000500000000000000" pitchFamily="2" charset="-52"/>
              </a:defRPr>
            </a:lvl3pPr>
            <a:lvl4pPr>
              <a:defRPr>
                <a:latin typeface="Montserrat" panose="00000500000000000000" pitchFamily="2" charset="-52"/>
              </a:defRPr>
            </a:lvl4pPr>
            <a:lvl5pPr>
              <a:defRPr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7855468-A065-466A-ADCA-A42B5BA24B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2523"/>
            <a:ext cx="12192000" cy="35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74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AB463B-3DCF-4482-96B8-A4D3658DFD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2456" y="365125"/>
            <a:ext cx="9111343" cy="1325563"/>
          </a:xfrm>
        </p:spPr>
        <p:txBody>
          <a:bodyPr/>
          <a:lstStyle>
            <a:lvl1pPr>
              <a:defRPr>
                <a:latin typeface="Montserrat" panose="00000500000000000000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88E249-A53E-4CE9-B4C4-8580927E0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ontserrat" panose="00000500000000000000" pitchFamily="2" charset="-52"/>
              </a:defRPr>
            </a:lvl1pPr>
            <a:lvl2pPr>
              <a:defRPr>
                <a:latin typeface="Montserrat" panose="00000500000000000000" pitchFamily="2" charset="-52"/>
              </a:defRPr>
            </a:lvl2pPr>
            <a:lvl3pPr>
              <a:defRPr>
                <a:latin typeface="Montserrat" panose="00000500000000000000" pitchFamily="2" charset="-52"/>
              </a:defRPr>
            </a:lvl3pPr>
            <a:lvl4pPr>
              <a:defRPr>
                <a:latin typeface="Montserrat" panose="00000500000000000000" pitchFamily="2" charset="-52"/>
              </a:defRPr>
            </a:lvl4pPr>
            <a:lvl5pPr>
              <a:defRPr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EEE15C2-2C22-49AA-BF05-3B3A410B16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65125"/>
            <a:ext cx="1000309" cy="132556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8A790EC-E10D-48BD-8F73-5D83A5A760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2875"/>
            <a:ext cx="12192000" cy="35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622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rgbClr val="2A3D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12CF9-86C7-4FEF-B42B-92695AC07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FFDCE0-4709-4347-9BD1-0ECEA9221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Montserrat" panose="00000500000000000000" pitchFamily="2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249C24C-B16F-46E3-B702-B2A5B5081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175259"/>
            <a:ext cx="4284436" cy="139003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1C29BB88-EB33-40F0-8B50-8F9E06666A6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9981"/>
            <a:ext cx="12192000" cy="35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70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7B85EE-06E8-466E-9F30-BE36FE4B59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2200" y="320675"/>
            <a:ext cx="9111600" cy="1325563"/>
          </a:xfrm>
        </p:spPr>
        <p:txBody>
          <a:bodyPr/>
          <a:lstStyle>
            <a:lvl1pPr>
              <a:defRPr>
                <a:latin typeface="Montserrat" panose="00000500000000000000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1611F0-5C39-4DC5-8EEE-4A4300CADA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Montserrat" panose="00000500000000000000" pitchFamily="2" charset="-52"/>
              </a:defRPr>
            </a:lvl1pPr>
            <a:lvl2pPr>
              <a:defRPr>
                <a:latin typeface="Montserrat" panose="00000500000000000000" pitchFamily="2" charset="-52"/>
              </a:defRPr>
            </a:lvl2pPr>
            <a:lvl3pPr>
              <a:defRPr>
                <a:latin typeface="Montserrat" panose="00000500000000000000" pitchFamily="2" charset="-52"/>
              </a:defRPr>
            </a:lvl3pPr>
            <a:lvl4pPr>
              <a:defRPr>
                <a:latin typeface="Montserrat" panose="00000500000000000000" pitchFamily="2" charset="-52"/>
              </a:defRPr>
            </a:lvl4pPr>
            <a:lvl5pPr>
              <a:defRPr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4C0150-6020-4845-9C29-B63DD6A69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Montserrat" panose="00000500000000000000" pitchFamily="2" charset="-52"/>
              </a:defRPr>
            </a:lvl1pPr>
            <a:lvl2pPr>
              <a:defRPr>
                <a:latin typeface="Montserrat" panose="00000500000000000000" pitchFamily="2" charset="-52"/>
              </a:defRPr>
            </a:lvl2pPr>
            <a:lvl3pPr>
              <a:defRPr>
                <a:latin typeface="Montserrat" panose="00000500000000000000" pitchFamily="2" charset="-52"/>
              </a:defRPr>
            </a:lvl3pPr>
            <a:lvl4pPr>
              <a:defRPr>
                <a:latin typeface="Montserrat" panose="00000500000000000000" pitchFamily="2" charset="-52"/>
              </a:defRPr>
            </a:lvl4pPr>
            <a:lvl5pPr>
              <a:defRPr>
                <a:latin typeface="Montserrat" panose="00000500000000000000" pitchFamily="2" charset="-52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F5F252-D6BA-4841-92FB-79CF5C17A0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65125"/>
            <a:ext cx="1000309" cy="132556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9F4294F-8F0E-43F1-8B80-09E4911BB03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6179"/>
            <a:ext cx="12192000" cy="35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433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8DE41D-9E96-4BDA-B272-5AA27E7D49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0612" y="301170"/>
            <a:ext cx="9111600" cy="1325563"/>
          </a:xfrm>
        </p:spPr>
        <p:txBody>
          <a:bodyPr/>
          <a:lstStyle>
            <a:lvl1pPr>
              <a:defRPr>
                <a:latin typeface="Montserrat" panose="00000500000000000000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7893FC-0D88-4F2F-BA94-7279976F2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Montserrat" panose="00000500000000000000" pitchFamily="2" charset="-5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B4F76D-C796-4BF3-81ED-3A78495FFE3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363E8AA-66BD-4AEC-971A-AE51A6E782F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85DF4E3-234C-47D2-93D3-28AC25093A9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2A044D7-B463-48F0-99F8-8E6BB8DAEA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65125"/>
            <a:ext cx="1000309" cy="132556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63C9647-4031-4BD5-AC89-052A57E9D2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6179"/>
            <a:ext cx="12192000" cy="35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75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FBC7F4-577B-41C8-A7AC-B116520359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42200" y="365124"/>
            <a:ext cx="9111600" cy="1325563"/>
          </a:xfrm>
        </p:spPr>
        <p:txBody>
          <a:bodyPr/>
          <a:lstStyle>
            <a:lvl1pPr>
              <a:defRPr>
                <a:latin typeface="Montserrat" panose="00000500000000000000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5F624F7-4B37-4125-8993-F5E9D19C7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65125"/>
            <a:ext cx="1000309" cy="132556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BD1C6FA-9182-49CA-9083-E84FEF2FB1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07069"/>
            <a:ext cx="12192000" cy="35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3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B185130-860E-4413-B451-70E8509CAE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57" y="208715"/>
            <a:ext cx="3679371" cy="135891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A66A371-A50C-4F2F-971F-01A26A6BE0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2523"/>
            <a:ext cx="12192000" cy="35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9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F6A374-C2A1-4ED7-9212-6C72CDAC83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Montserrat" panose="00000500000000000000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EC1D1E-063E-4AFE-BD30-93F039A33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Montserrat" panose="00000500000000000000" pitchFamily="2" charset="-52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A4BFB2-D9B8-428D-B5F9-78DA493E4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Montserrat" panose="00000500000000000000" pitchFamily="2" charset="-5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AFDC0E8-2791-40A2-8EF2-84055FD411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413" y="180798"/>
            <a:ext cx="2209799" cy="81615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50AF713-2FC1-42A6-9ED3-FDB68465BE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83409"/>
            <a:ext cx="12192000" cy="35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2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796F25-355B-40B1-8B22-50E19562B1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Montserrat" panose="00000500000000000000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82D63D-B83D-4DB8-8BFB-F1642EEB5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Montserrat" panose="00000500000000000000" pitchFamily="2" charset="-5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89D9EED-1598-4F13-8C24-17049C4B7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Montserrat" panose="00000500000000000000" pitchFamily="2" charset="-5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F39F730-E001-4B3A-BAD6-51BBB5C532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2523"/>
            <a:ext cx="12192000" cy="35352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80E2A4D-75B2-47DB-B8D6-C5C6766334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413" y="180798"/>
            <a:ext cx="2209799" cy="81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4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147BA1-1FE9-451E-990E-30F5CF853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22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FE8EC1-AD00-4D6C-8981-0D62ADA36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3874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 pitchFamily="2" charset="-52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2" charset="-52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pitchFamily="2" charset="-52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pitchFamily="2" charset="-52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-52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-52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b="1" u="sng" dirty="0" smtClean="0"/>
          </a:p>
          <a:p>
            <a:pPr marL="0" indent="0" algn="ctr">
              <a:buNone/>
            </a:pPr>
            <a:endParaRPr lang="ru-RU" b="1" u="sng" dirty="0"/>
          </a:p>
          <a:p>
            <a:pPr marL="0" indent="0" algn="ctr">
              <a:buNone/>
            </a:pPr>
            <a:r>
              <a:rPr lang="ru-RU" b="1" u="sng" dirty="0" smtClean="0"/>
              <a:t>Об </a:t>
            </a:r>
            <a:r>
              <a:rPr lang="ru-RU" b="1" u="sng" dirty="0"/>
              <a:t>установлении новых должностных окладов </a:t>
            </a:r>
            <a:r>
              <a:rPr lang="ru-RU" b="1" u="sng" dirty="0" smtClean="0"/>
              <a:t>с</a:t>
            </a:r>
          </a:p>
          <a:p>
            <a:pPr marL="0" indent="0" algn="ctr">
              <a:buNone/>
            </a:pPr>
            <a:endParaRPr lang="ru-RU" b="1" u="sng" dirty="0"/>
          </a:p>
          <a:p>
            <a:pPr marL="0" indent="0" algn="ctr">
              <a:buNone/>
            </a:pPr>
            <a:r>
              <a:rPr lang="ru-RU" b="1" u="sng" dirty="0" smtClean="0"/>
              <a:t>01.03.2025г.</a:t>
            </a:r>
          </a:p>
        </p:txBody>
      </p:sp>
    </p:spTree>
    <p:extLst>
      <p:ext uri="{BB962C8B-B14F-4D97-AF65-F5344CB8AC3E}">
        <p14:creationId xmlns:p14="http://schemas.microsoft.com/office/powerpoint/2010/main" val="224984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088113"/>
              </p:ext>
            </p:extLst>
          </p:nvPr>
        </p:nvGraphicFramePr>
        <p:xfrm>
          <a:off x="142874" y="123825"/>
          <a:ext cx="11877677" cy="67627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19926">
                  <a:extLst>
                    <a:ext uri="{9D8B030D-6E8A-4147-A177-3AD203B41FA5}">
                      <a16:colId xmlns:a16="http://schemas.microsoft.com/office/drawing/2014/main" val="379716327"/>
                    </a:ext>
                  </a:extLst>
                </a:gridCol>
                <a:gridCol w="2446937">
                  <a:extLst>
                    <a:ext uri="{9D8B030D-6E8A-4147-A177-3AD203B41FA5}">
                      <a16:colId xmlns:a16="http://schemas.microsoft.com/office/drawing/2014/main" val="2357021439"/>
                    </a:ext>
                  </a:extLst>
                </a:gridCol>
                <a:gridCol w="2410814">
                  <a:extLst>
                    <a:ext uri="{9D8B030D-6E8A-4147-A177-3AD203B41FA5}">
                      <a16:colId xmlns:a16="http://schemas.microsoft.com/office/drawing/2014/main" val="1253732682"/>
                    </a:ext>
                  </a:extLst>
                </a:gridCol>
              </a:tblGrid>
              <a:tr h="1024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Должности,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квалификационным 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уровням (ПКГ общеотраслевых должностей специалистов и служащих высшего образования, средне профессионального образования т общего основного образования)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785720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Архивариус; делопроизводитель; кассир; кассир-контролер; буфетчик-кассир; комендант; паспортист; секретарь; секретарь-администратор и др</a:t>
                      </a:r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16040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76320"/>
                  </a:ext>
                </a:extLst>
              </a:tr>
              <a:tr h="3414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Должности служащих первого квалификационного уровня, по которым может устанавливаться производное должностное наименование «старший</a:t>
                      </a:r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5695"/>
                  </a:ext>
                </a:extLst>
              </a:tr>
              <a:tr h="8151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Администратор; администратор-кассир; диспетчер; лаборант; секретарь руководителя; специалист по работе с молодежью; специалист по социальной работе с молодежью; специалист по проведению профилактических осмотров обучающихся; инспектор по профилактическим осмотрам; специалист по обслуживанию компьютерного класса; специалист по учету выпуска и реализации продукции; техник; техник-лаборант;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системотехник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библиограф, библиотекарь и др.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16160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07695"/>
                  </a:ext>
                </a:extLst>
              </a:tr>
              <a:tr h="6455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архивом; заведующий складом; Должности служащих первого квалификационного уровня, по которым устанавливается производное должностное наименование «старший». Должности служащих первого квалификационного уровня, по которым устанавливается II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внутридолжностная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категория</a:t>
                      </a:r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8237"/>
                  </a:ext>
                </a:extLst>
              </a:tr>
              <a:tr h="484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общежитием; заведующий производством (шеф-повар); заведующий столовой. Должности служащих первого квалификационного уровня, по которым устанавливаться I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внутридолжностная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категория</a:t>
                      </a:r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621979"/>
                  </a:ext>
                </a:extLst>
              </a:tr>
              <a:tr h="6526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Инженер, бухгалтер, экономист, редактор, 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документовед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инженер-лаборант, инженер по охране труда и технике безопасности, специалист по УМР 1-й категории, специалист по кадрам, психолог, социолог, юрисконсульт, математик, библиотекарь, библиограф, биолог, электроник, программист, специалист по связям с общественностью, корреспондент, фотокорреспондент, и др.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990608"/>
                  </a:ext>
                </a:extLst>
              </a:tr>
              <a:tr h="1140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 2-й категории, бухгалтер 2-й категории, экономист 2-й категории, редактор 2-й категории, 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документовед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2-й категории,  инженер по охране труда и техники безопасности 2-й категории, биолог 2-й категории,  специалист по кадрам 2-й категории, психолог 2-й категории, социолог 2-й категории, юрисконсульт 2-й категории, математик 2-й категории, библиотекарь 2-й категории, библиограф 2-й категории, электроник 2-й категории, программист 2-й категории, специалист по связям с общественностью 2-й категории, 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документовед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2-й категории, инженер-лаборант 2-й категории,   корреспондент 2-й категории, фотокорреспондент 2-й категории,   и др.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24460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32331"/>
                  </a:ext>
                </a:extLst>
              </a:tr>
              <a:tr h="1140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 1-й категории, бухгалтер 1-й категории, экономист 1-й категории, редактор 1-й категории, </a:t>
                      </a:r>
                      <a:r>
                        <a:rPr lang="ru-RU" sz="11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документовед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1-й категории,  инженер-лаборант 1-й категории, инженер по охране труда и техники безопасности 1-й категории, специалист по кадрам 1-й категории, психолог 1-й категории, социолог 1-й категории, юрисконсульт 1-й категории, математик 1-й категории, библиотекарь 1-й категории, библиограф 1-й категории, биолог 1-й категории, электроник 1-й категории, программист 1-й категории, специалист по связям с общественностью 1-й категории, корреспондент 1-й категории, фотокорреспондент 1-й категории,  и др.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745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65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842340"/>
              </p:ext>
            </p:extLst>
          </p:nvPr>
        </p:nvGraphicFramePr>
        <p:xfrm>
          <a:off x="249382" y="224448"/>
          <a:ext cx="11104417" cy="5948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6687">
                  <a:extLst>
                    <a:ext uri="{9D8B030D-6E8A-4147-A177-3AD203B41FA5}">
                      <a16:colId xmlns:a16="http://schemas.microsoft.com/office/drawing/2014/main" val="379716327"/>
                    </a:ext>
                  </a:extLst>
                </a:gridCol>
                <a:gridCol w="2253865">
                  <a:extLst>
                    <a:ext uri="{9D8B030D-6E8A-4147-A177-3AD203B41FA5}">
                      <a16:colId xmlns:a16="http://schemas.microsoft.com/office/drawing/2014/main" val="2357021439"/>
                    </a:ext>
                  </a:extLst>
                </a:gridCol>
                <a:gridCol w="2253865">
                  <a:extLst>
                    <a:ext uri="{9D8B030D-6E8A-4147-A177-3AD203B41FA5}">
                      <a16:colId xmlns:a16="http://schemas.microsoft.com/office/drawing/2014/main" val="1253732682"/>
                    </a:ext>
                  </a:extLst>
                </a:gridCol>
              </a:tblGrid>
              <a:tr h="1307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Должности,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квалификационным 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уровням (ПКГ общеотраслевых должностей специалистов и служащих высшего образования, средне профессионального образования т общего основного образования)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785720"/>
                  </a:ext>
                </a:extLst>
              </a:tr>
              <a:tr h="134522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Вед. инженер, вед бухгалтер, вед. экономист, вед. редактор, вед.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документовед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вед. инженер-лаборант, вед. инженер по охране труда и техники безопасности, вед. специалист по кадрам, вед. психолог, вед. социолог, вед. юрисконсульт, вед. математик, вед. библиотекарь, вед. библиограф, вед. биолог, вед. электроник, вед. программист, вед. специалист по связям с общественностью, вед. корреспондент, вед. фотокорреспондент,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27570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76320"/>
                  </a:ext>
                </a:extLst>
              </a:tr>
              <a:tr h="33895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Главные специалисты: в отделах, отделениях, лабораториях; заместитель главного бухгалтера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29770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5695"/>
                  </a:ext>
                </a:extLst>
              </a:tr>
              <a:tr h="64837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 отдела: управления кадров; бухгалтерии; охраны труда; патентного отдела; по связям с общественностью; планово-финансового управления; международного отдела; интеллектуальной собственности; рекламно-информационного отдела; систем автоматизации; информационных технологий; пресс-службы и др.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32080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067302"/>
                  </a:ext>
                </a:extLst>
              </a:tr>
              <a:tr h="67462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 отдела (структурного подразделения): общего отдела; первого отдела; второго отдела;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кортрактно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-правовой службы, охраны труда и техники безопасности; начальник штаба ГО; начальник управления по эксплуатации и развитию материальной базы и др.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33450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749584"/>
                  </a:ext>
                </a:extLst>
              </a:tr>
              <a:tr h="52646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Заместитель главного механика, энергетика, инженера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33570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31940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484545"/>
                  </a:ext>
                </a:extLst>
              </a:tr>
              <a:tr h="101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Главный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энергетик, главный инженер, главный механик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32970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301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9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851191"/>
              </p:ext>
            </p:extLst>
          </p:nvPr>
        </p:nvGraphicFramePr>
        <p:xfrm>
          <a:off x="721821" y="149631"/>
          <a:ext cx="10631978" cy="6666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6030">
                  <a:extLst>
                    <a:ext uri="{9D8B030D-6E8A-4147-A177-3AD203B41FA5}">
                      <a16:colId xmlns:a16="http://schemas.microsoft.com/office/drawing/2014/main" val="379716327"/>
                    </a:ext>
                  </a:extLst>
                </a:gridCol>
                <a:gridCol w="2157974">
                  <a:extLst>
                    <a:ext uri="{9D8B030D-6E8A-4147-A177-3AD203B41FA5}">
                      <a16:colId xmlns:a16="http://schemas.microsoft.com/office/drawing/2014/main" val="2357021439"/>
                    </a:ext>
                  </a:extLst>
                </a:gridCol>
                <a:gridCol w="2157974">
                  <a:extLst>
                    <a:ext uri="{9D8B030D-6E8A-4147-A177-3AD203B41FA5}">
                      <a16:colId xmlns:a16="http://schemas.microsoft.com/office/drawing/2014/main" val="1253732682"/>
                    </a:ext>
                  </a:extLst>
                </a:gridCol>
              </a:tblGrid>
              <a:tr h="13512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Должности,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квалификационным 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уровням (ПКГ общеотраслевых профессий рабочих)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785720"/>
                  </a:ext>
                </a:extLst>
              </a:tr>
              <a:tr h="1336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 профессий рабочих, по которым предусмотрено присвоение 1, 2 и 3 квалификационных разрядов в соответствии с Единым тарифно-квалификационным справочником работ и профессий рабочих; дворник; гардеробщик,  уборщик служебных помещений, кухонный рабочий,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подсобный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рабочий, мойщик посуды, переплетчик, сторож (вахтер), оператор цифровой печати, оператор копировальных и множительных машин, рабочий по комплексному обслуживанию и ремонту зданий, рабочий по благоустройству и озеленению  и др.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16040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76320"/>
                  </a:ext>
                </a:extLst>
              </a:tr>
              <a:tr h="5526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Профессии рабочих, отнесенные к первому квалификационному уровню, при выполнении работ по профессии с производным наименованием «старший» (старший по смене)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5695"/>
                  </a:ext>
                </a:extLst>
              </a:tr>
              <a:tr h="11534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Наименования профессий рабочих, по которым предусмотрено присвоение 4 и 5 квалификационных разрядов в соответствии с Единым тарифно-квалификационным справочником работ и профессий рабочих; водитель автомобиля; водитель трактора; плотник, слесарь-сантехник, маляр-штукатур, электромеханик по торговому и холодильному оборудованию, повар, пекарь, электромонтер по ремонту и обслуживанию оборудования и др.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484545"/>
                  </a:ext>
                </a:extLst>
              </a:tr>
              <a:tr h="735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 профессий рабочих, по которым предусмотрено присвоение 6 и 7 квалификационных разрядов в соответствии с Единым тарифно-квалификационным справочником работ и профессий рабочих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35342"/>
                  </a:ext>
                </a:extLst>
              </a:tr>
              <a:tr h="656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 профессий рабочих, по которым предусмотрено присвоение 8 квалификационного разряда в соответствии с Единым тарифно-квалификационным справочником работ и профессий рабочих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19040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616189"/>
                  </a:ext>
                </a:extLst>
              </a:tr>
              <a:tr h="8264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Наименования профессий рабочих, предусмотренных 1-3 квалификационными уровнями настоящей профессиональной квалификационной группы, выполняющих важные (особо важные) и ответственные (особо ответственные работы)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923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54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388046"/>
              </p:ext>
            </p:extLst>
          </p:nvPr>
        </p:nvGraphicFramePr>
        <p:xfrm>
          <a:off x="2009776" y="457201"/>
          <a:ext cx="9667873" cy="5848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43295">
                  <a:extLst>
                    <a:ext uri="{9D8B030D-6E8A-4147-A177-3AD203B41FA5}">
                      <a16:colId xmlns:a16="http://schemas.microsoft.com/office/drawing/2014/main" val="379716327"/>
                    </a:ext>
                  </a:extLst>
                </a:gridCol>
                <a:gridCol w="1838604">
                  <a:extLst>
                    <a:ext uri="{9D8B030D-6E8A-4147-A177-3AD203B41FA5}">
                      <a16:colId xmlns:a16="http://schemas.microsoft.com/office/drawing/2014/main" val="2357021439"/>
                    </a:ext>
                  </a:extLst>
                </a:gridCol>
                <a:gridCol w="2085974">
                  <a:extLst>
                    <a:ext uri="{9D8B030D-6E8A-4147-A177-3AD203B41FA5}">
                      <a16:colId xmlns:a16="http://schemas.microsoft.com/office/drawing/2014/main" val="1253732682"/>
                    </a:ext>
                  </a:extLst>
                </a:gridCol>
              </a:tblGrid>
              <a:tr h="1743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Должности,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квалификационным 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уровням(ПКГ научных сотрудников)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785720"/>
                  </a:ext>
                </a:extLst>
              </a:tr>
              <a:tr h="4059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Младший научный сотрудник, научный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сотрудник с высшим образованием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27470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27100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76320"/>
                  </a:ext>
                </a:extLst>
              </a:tr>
              <a:tr h="4455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Младший научный сотрудник, научный сотрудник, кандидат наук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30930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484545"/>
                  </a:ext>
                </a:extLst>
              </a:tr>
              <a:tr h="434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Старший научный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сотрудник с высшим образованием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31500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32000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35342"/>
                  </a:ext>
                </a:extLst>
              </a:tr>
              <a:tr h="4311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Старший научный сотрудник, кандидат наук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34960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20066"/>
                  </a:ext>
                </a:extLst>
              </a:tr>
              <a:tr h="6017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Старший научный сотрудник,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доктор науки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39580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25647"/>
                  </a:ext>
                </a:extLst>
              </a:tr>
              <a:tr h="512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Ведущий научный сотрудник, кандидат наук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35540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37000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746332"/>
                  </a:ext>
                </a:extLst>
              </a:tr>
              <a:tr h="49398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Ведущий научный сотрудник, доктор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наук</a:t>
                      </a:r>
                    </a:p>
                    <a:p>
                      <a:pPr algn="l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40150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914851"/>
                  </a:ext>
                </a:extLst>
              </a:tr>
              <a:tr h="7797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Главный научный сотрудник, доктор наук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44190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43300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73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28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014115"/>
              </p:ext>
            </p:extLst>
          </p:nvPr>
        </p:nvGraphicFramePr>
        <p:xfrm>
          <a:off x="1590675" y="1690688"/>
          <a:ext cx="10067924" cy="4106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80948">
                  <a:extLst>
                    <a:ext uri="{9D8B030D-6E8A-4147-A177-3AD203B41FA5}">
                      <a16:colId xmlns:a16="http://schemas.microsoft.com/office/drawing/2014/main" val="379716327"/>
                    </a:ext>
                  </a:extLst>
                </a:gridCol>
                <a:gridCol w="2043488">
                  <a:extLst>
                    <a:ext uri="{9D8B030D-6E8A-4147-A177-3AD203B41FA5}">
                      <a16:colId xmlns:a16="http://schemas.microsoft.com/office/drawing/2014/main" val="2357021439"/>
                    </a:ext>
                  </a:extLst>
                </a:gridCol>
                <a:gridCol w="2043488">
                  <a:extLst>
                    <a:ext uri="{9D8B030D-6E8A-4147-A177-3AD203B41FA5}">
                      <a16:colId xmlns:a16="http://schemas.microsoft.com/office/drawing/2014/main" val="1253732682"/>
                    </a:ext>
                  </a:extLst>
                </a:gridCol>
              </a:tblGrid>
              <a:tr h="11125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Должности,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квалификационным 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уровням(ПКГ должностей</a:t>
                      </a:r>
                      <a:r>
                        <a:rPr lang="ru-RU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руководителей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научных структурных подразделений)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785720"/>
                  </a:ext>
                </a:extLst>
              </a:tr>
              <a:tr h="4379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Заведующий лабораторией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27470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76320"/>
                  </a:ext>
                </a:extLst>
              </a:tr>
              <a:tr h="4807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(начальник) отделом научно-технической информации, другим структурным подразделением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484545"/>
                  </a:ext>
                </a:extLst>
              </a:tr>
              <a:tr h="7016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(начальник): научно-исследовательским сектором (лабораторией), входящим в состав научно-исследовательского отдела (лаборатории, отделения); начальник (руководитель) бригады (группы) и пр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35540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35342"/>
                  </a:ext>
                </a:extLst>
              </a:tr>
              <a:tr h="4651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 (начальник) научно-исследовательским (конструкторским) отделом (лабораторией, отделением, сектором); ученый секретарь и пр.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39580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20066"/>
                  </a:ext>
                </a:extLst>
              </a:tr>
              <a:tr h="64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 (заведующий) обособленного подразделения и пр.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43610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25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993465"/>
              </p:ext>
            </p:extLst>
          </p:nvPr>
        </p:nvGraphicFramePr>
        <p:xfrm>
          <a:off x="1809749" y="285748"/>
          <a:ext cx="9544049" cy="5913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69735">
                  <a:extLst>
                    <a:ext uri="{9D8B030D-6E8A-4147-A177-3AD203B41FA5}">
                      <a16:colId xmlns:a16="http://schemas.microsoft.com/office/drawing/2014/main" val="379716327"/>
                    </a:ext>
                  </a:extLst>
                </a:gridCol>
                <a:gridCol w="1937157">
                  <a:extLst>
                    <a:ext uri="{9D8B030D-6E8A-4147-A177-3AD203B41FA5}">
                      <a16:colId xmlns:a16="http://schemas.microsoft.com/office/drawing/2014/main" val="2357021439"/>
                    </a:ext>
                  </a:extLst>
                </a:gridCol>
                <a:gridCol w="1937157">
                  <a:extLst>
                    <a:ext uri="{9D8B030D-6E8A-4147-A177-3AD203B41FA5}">
                      <a16:colId xmlns:a16="http://schemas.microsoft.com/office/drawing/2014/main" val="1253732682"/>
                    </a:ext>
                  </a:extLst>
                </a:gridCol>
              </a:tblGrid>
              <a:tr h="1851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Должности,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квалификационным 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уровням(ПКГ должностей</a:t>
                      </a:r>
                      <a:r>
                        <a:rPr lang="ru-RU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научно-технических работников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785720"/>
                  </a:ext>
                </a:extLst>
              </a:tr>
              <a:tr h="489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Техник-проектировщик; чертежник-конструктор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16040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76320"/>
                  </a:ext>
                </a:extLst>
              </a:tr>
              <a:tr h="3930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Техник-проектировщик II категории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484545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Техник-проектировщик I категории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35342"/>
                  </a:ext>
                </a:extLst>
              </a:tr>
              <a:tr h="5200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Лаборант-исследователь; стажер-исследователь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20066"/>
                  </a:ext>
                </a:extLst>
              </a:tr>
              <a:tr h="487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Инженер-проектировщик; ландшафтный архитектор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18110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525647"/>
                  </a:ext>
                </a:extLst>
              </a:tr>
              <a:tr h="486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Инженер-исследователь; инженер-проектировщик II категории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19620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743123"/>
                  </a:ext>
                </a:extLst>
              </a:tr>
              <a:tr h="512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Инженер-проектировщик I категории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21240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778255"/>
                  </a:ext>
                </a:extLst>
              </a:tr>
              <a:tr h="725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Главный: архитектор проекта, инженер проекта, конструктор проекта, ландшафтный архитектор проекта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22850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26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389555"/>
              </p:ext>
            </p:extLst>
          </p:nvPr>
        </p:nvGraphicFramePr>
        <p:xfrm>
          <a:off x="655146" y="2058092"/>
          <a:ext cx="10631978" cy="2625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6030">
                  <a:extLst>
                    <a:ext uri="{9D8B030D-6E8A-4147-A177-3AD203B41FA5}">
                      <a16:colId xmlns:a16="http://schemas.microsoft.com/office/drawing/2014/main" val="379716327"/>
                    </a:ext>
                  </a:extLst>
                </a:gridCol>
                <a:gridCol w="2157974">
                  <a:extLst>
                    <a:ext uri="{9D8B030D-6E8A-4147-A177-3AD203B41FA5}">
                      <a16:colId xmlns:a16="http://schemas.microsoft.com/office/drawing/2014/main" val="2357021439"/>
                    </a:ext>
                  </a:extLst>
                </a:gridCol>
                <a:gridCol w="2157974">
                  <a:extLst>
                    <a:ext uri="{9D8B030D-6E8A-4147-A177-3AD203B41FA5}">
                      <a16:colId xmlns:a16="http://schemas.microsoft.com/office/drawing/2014/main" val="1253732682"/>
                    </a:ext>
                  </a:extLst>
                </a:gridCol>
              </a:tblGrid>
              <a:tr h="709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Должности,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квалификационным 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уровням(ПКГ должности работников печатных средств массовой информации третьего уровня)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23" marR="2723" marT="27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785720"/>
                  </a:ext>
                </a:extLst>
              </a:tr>
              <a:tr h="395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Корреспондент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18460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22500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76320"/>
                  </a:ext>
                </a:extLst>
              </a:tr>
              <a:tr h="434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Графический дизайнер, редактор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19500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23400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484545"/>
                  </a:ext>
                </a:extLst>
              </a:tr>
              <a:tr h="4237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Ведущий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редактор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20660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24400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35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06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 решения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В </a:t>
            </a:r>
            <a:r>
              <a:rPr lang="ru-RU" dirty="0"/>
              <a:t>связи с вышеизложенным</a:t>
            </a:r>
            <a:r>
              <a:rPr lang="ru-RU" dirty="0" smtClean="0"/>
              <a:t>:</a:t>
            </a:r>
          </a:p>
          <a:p>
            <a:pPr marL="0" indent="0" algn="just">
              <a:buNone/>
            </a:pPr>
            <a:r>
              <a:rPr lang="ru-RU" sz="2000" dirty="0" smtClean="0"/>
              <a:t>Привести должностные оклады работников университета в соответствии </a:t>
            </a:r>
            <a:r>
              <a:rPr lang="ru-RU" sz="2000" dirty="0"/>
              <a:t>с </a:t>
            </a:r>
            <a:r>
              <a:rPr lang="ru-RU" sz="2000" dirty="0" smtClean="0"/>
              <a:t>Приказом </a:t>
            </a:r>
            <a:r>
              <a:rPr lang="ru-RU" sz="2000" dirty="0"/>
              <a:t>Министерства науки и высшего образования  Российской    Федерации  от 14.03.2024 года </a:t>
            </a:r>
            <a:r>
              <a:rPr lang="ru-RU" sz="2000" dirty="0" smtClean="0"/>
              <a:t>№</a:t>
            </a:r>
            <a:r>
              <a:rPr lang="ru-RU" sz="2000" dirty="0"/>
              <a:t>195«Об утверждении Примерного положения об оплате труда работников федеральных государственных бюджетных и автономных учреждений, подведомственных Министерству науки и высшего образования Российской Федерации, по виду экономической деятельности «Образование» </a:t>
            </a:r>
            <a:r>
              <a:rPr lang="ru-RU" sz="2000" dirty="0" smtClean="0"/>
              <a:t>в части тех должностей, по которым должностной оклад ниже рекомендованного учредителей.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577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науки и высшего образования  Российской    Федерации 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14.03.2024 года. №195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Примерного положения об оплате труда работников федеральных государственных бюджетных и автономных учреждений, подведомственных Министерству науки и высшего образования Российской Федерации, по виду экономической деятельности «Образование» (зарегистрирован Министерством юстиции Российской Федерации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июня 2024г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регистрационный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№78682).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2456" y="365125"/>
            <a:ext cx="9111343" cy="99816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ПКГ должностей профессорско-преподавательского состава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080006"/>
              </p:ext>
            </p:extLst>
          </p:nvPr>
        </p:nvGraphicFramePr>
        <p:xfrm>
          <a:off x="914400" y="1047751"/>
          <a:ext cx="10877550" cy="4821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1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7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648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должности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344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Ассистент (высшее образование без предъявления требований к стажу работы), преподаватель, (высшее  образование, стаж  работы не  менее 1-го года)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33410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27100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Ассистент, преподаватель (высшее образование, ученая степень кандидата наук, без предъявления требований к стажу работы)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35440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57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 (высшее  образование и стаж научно-педагогической работы не менее 3 лет)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40080</a:t>
                      </a:r>
                      <a:endParaRPr lang="ru-RU" sz="1200" b="1" i="0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32000</a:t>
                      </a:r>
                      <a:endParaRPr lang="ru-RU" sz="12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49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преподаватель (высшее образование, ученая степень кандидата наук, без предъявления требований к стажу работы)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42280</a:t>
                      </a:r>
                      <a:endParaRPr lang="ru-RU" sz="1200" b="1" i="0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(высшее образование, ученая степень кандидата наук или ученое звание доцента (старшего научного сотрудника), без предъявления требований к стажу работы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46760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1785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Доцент (высшее образование, ученая степень доктора наук, ученое звание доцента (старшего научного сотрудника) без предъявления требований к стажу работы </a:t>
                      </a:r>
                      <a:endParaRPr lang="ru-RU" sz="12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47710</a:t>
                      </a:r>
                      <a:endParaRPr lang="ru-RU" sz="1200" b="1" i="0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59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2456" y="365125"/>
            <a:ext cx="9111343" cy="99816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ПКГ должностей профессорско-преподавательского состава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666263"/>
              </p:ext>
            </p:extLst>
          </p:nvPr>
        </p:nvGraphicFramePr>
        <p:xfrm>
          <a:off x="1181100" y="1219200"/>
          <a:ext cx="10622972" cy="5021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2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5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7505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должности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 (высшее образование, ученая степень кандидата наук и (или) ученое звание профессора) стаж научно-педагогической работы не менее 5 лет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53450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43300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 (высшее образование, ученая степень доктора наук и (или) ученое звание доцента) стаж научно-педагогической работы не менее 5 лет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53450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 (высшее образование, ученая степень доктора наук, ученое звание профессора) стаж научно-педагогической работы не менее 5 лет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56160</a:t>
                      </a:r>
                      <a:endParaRPr lang="ru-RU" sz="1200" b="1" i="0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 (высшее образование, ученая степень кандидата наук, ученое звание доцента, стаж научно-педагогической работы или работы в организациях по направлению профессиональной деятельности, соответствующей деятельности кафедры, не менее 5 лет)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60120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46800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 (высшее образование, ученая степень кандидата наук и звание профессора, стаж научно-педагогической работы или работы в организациях по направлению профессиональной деятельности, соответствующей деятельности кафедры, не менее 5 лет)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61340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9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 (высшее образование, ученая степень доктора наук и звание доцента, стаж научно-педагогической работы или работы в организациях по направлению профессиональной деятельности, соответствующей деятельности кафедры, не менее 5 лет)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62670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68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2456" y="365125"/>
            <a:ext cx="9111343" cy="99816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ПКГ должностей профессорско-преподавательского состава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920653"/>
              </p:ext>
            </p:extLst>
          </p:nvPr>
        </p:nvGraphicFramePr>
        <p:xfrm>
          <a:off x="880766" y="1685925"/>
          <a:ext cx="10748913" cy="4388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0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182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должности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 (высшее образование, ученая степень доктора наук и звание профессора, стаж научно-педагогической работы или работы в организациях по направлению профессиональной деятельности, соответствующей деятельности кафедры, не менее 5 лет)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65430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Декан факультета, директор института, (высшее образование, ученая степень кандидата наук или ученое звание доцента, стаж научной и научно-педагогической работы не менее 5 лет)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66800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49600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Декан факультета,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института (высшее образование, ученая степень кандидата наук, ученое звание профессора, стаж научной и научно-педагогической работы не менее 5 лет)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67470</a:t>
                      </a:r>
                      <a:endParaRPr lang="ru-RU" sz="1200" b="1" i="0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Декан факультета,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института (высшее образование, ученая степень доктора наук и звание доцента, стаж научной и научно-педагогической работы не менее 5 лет)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68170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7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Декан факультета,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института (высшее образование, ученая степень доктора наук, ученое звание профессора, стаж научной и научно-педагогической работы не менее 5 лет)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73620</a:t>
                      </a:r>
                      <a:endParaRPr lang="ru-RU" sz="1200" b="1" u="sng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36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квалификационная группа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 педагогических и иных работников высшего образования и основного общего образования (УВП ВО)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210154"/>
              </p:ext>
            </p:extLst>
          </p:nvPr>
        </p:nvGraphicFramePr>
        <p:xfrm>
          <a:off x="728232" y="1760567"/>
          <a:ext cx="10730342" cy="38632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86693">
                  <a:extLst>
                    <a:ext uri="{9D8B030D-6E8A-4147-A177-3AD203B41FA5}">
                      <a16:colId xmlns:a16="http://schemas.microsoft.com/office/drawing/2014/main" val="275591829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534056209"/>
                    </a:ext>
                  </a:extLst>
                </a:gridCol>
                <a:gridCol w="3028949">
                  <a:extLst>
                    <a:ext uri="{9D8B030D-6E8A-4147-A177-3AD203B41FA5}">
                      <a16:colId xmlns:a16="http://schemas.microsoft.com/office/drawing/2014/main" val="18746631"/>
                    </a:ext>
                  </a:extLst>
                </a:gridCol>
              </a:tblGrid>
              <a:tr h="855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должности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76108"/>
                  </a:ext>
                </a:extLst>
              </a:tr>
              <a:tr h="9000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по учебно-методической работе; диспетчер факультета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263743"/>
                  </a:ext>
                </a:extLst>
              </a:tr>
              <a:tr h="8103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по учебно-методической работе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категории; старший диспетчер факультета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18110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869904"/>
                  </a:ext>
                </a:extLst>
              </a:tr>
              <a:tr h="12079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по учебно-методической работе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категории; учебный мастер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категории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19850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08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37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квалификационная группа 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 педагогических и иных работников высшего образования и основного общего образования 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 ВО и ПР ООО)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468722"/>
              </p:ext>
            </p:extLst>
          </p:nvPr>
        </p:nvGraphicFramePr>
        <p:xfrm>
          <a:off x="1990725" y="1438278"/>
          <a:ext cx="9363072" cy="41099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8658">
                  <a:extLst>
                    <a:ext uri="{9D8B030D-6E8A-4147-A177-3AD203B41FA5}">
                      <a16:colId xmlns:a16="http://schemas.microsoft.com/office/drawing/2014/main" val="275591829"/>
                    </a:ext>
                  </a:extLst>
                </a:gridCol>
                <a:gridCol w="2936894">
                  <a:extLst>
                    <a:ext uri="{9D8B030D-6E8A-4147-A177-3AD203B41FA5}">
                      <a16:colId xmlns:a16="http://schemas.microsoft.com/office/drawing/2014/main" val="534056209"/>
                    </a:ext>
                  </a:extLst>
                </a:gridCol>
                <a:gridCol w="2697520">
                  <a:extLst>
                    <a:ext uri="{9D8B030D-6E8A-4147-A177-3AD203B41FA5}">
                      <a16:colId xmlns:a16="http://schemas.microsoft.com/office/drawing/2014/main" val="18746631"/>
                    </a:ext>
                  </a:extLst>
                </a:gridCol>
              </a:tblGrid>
              <a:tr h="6623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должности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76108"/>
                  </a:ext>
                </a:extLst>
              </a:tr>
              <a:tr h="643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Помощник тренера по плаванию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19270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308858"/>
                  </a:ext>
                </a:extLst>
              </a:tr>
              <a:tr h="643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Тренер по плаванию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19730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263743"/>
                  </a:ext>
                </a:extLst>
              </a:tr>
              <a:tr h="8008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Воспитатель, педагог-психолог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20660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869904"/>
                  </a:ext>
                </a:extLst>
              </a:tr>
              <a:tr h="863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Преподаватель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22500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24000</a:t>
                      </a:r>
                      <a:endParaRPr lang="ru-RU" sz="12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08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45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772063"/>
              </p:ext>
            </p:extLst>
          </p:nvPr>
        </p:nvGraphicFramePr>
        <p:xfrm>
          <a:off x="116379" y="342897"/>
          <a:ext cx="11237417" cy="60960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70121">
                  <a:extLst>
                    <a:ext uri="{9D8B030D-6E8A-4147-A177-3AD203B41FA5}">
                      <a16:colId xmlns:a16="http://schemas.microsoft.com/office/drawing/2014/main" val="3523257722"/>
                    </a:ext>
                  </a:extLst>
                </a:gridCol>
                <a:gridCol w="1533750">
                  <a:extLst>
                    <a:ext uri="{9D8B030D-6E8A-4147-A177-3AD203B41FA5}">
                      <a16:colId xmlns:a16="http://schemas.microsoft.com/office/drawing/2014/main" val="917916841"/>
                    </a:ext>
                  </a:extLst>
                </a:gridCol>
                <a:gridCol w="1733546">
                  <a:extLst>
                    <a:ext uri="{9D8B030D-6E8A-4147-A177-3AD203B41FA5}">
                      <a16:colId xmlns:a16="http://schemas.microsoft.com/office/drawing/2014/main" val="396057721"/>
                    </a:ext>
                  </a:extLst>
                </a:gridCol>
              </a:tblGrid>
              <a:tr h="1492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 руководителей структурных подразделений, отнесенные к квалификационным 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уровням (ПКГ должностей руководителей структурных подразделений высшего образования)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466935"/>
                  </a:ext>
                </a:extLst>
              </a:tr>
              <a:tr h="8799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 (директор, заведующий, руководитель): кабинета, лаборатории, учебного корпуса, отдела, отделения, центра, театра-студии, клуба, тренажерного зала; лыжной базой; сектора, дендрологического питомника, подготовительных курсов и других подразделений; художественный руководитель, помощник проректора; помощник ректора; руководитель (заведующий) учебной (производственной, учебно-производственной) практики; ученый секретарь совета факультета (института); заместитель (директора, руководителя, заведующего) и др.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27470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57432"/>
                  </a:ext>
                </a:extLst>
              </a:tr>
              <a:tr h="14054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 (директор, заведующий, руководитель): службы социальной поддержки и оздоровления, общеуниверситетских кафедр; структурного подразделения, реализующего общеобразовательные программы, научно-образовательного центра инновационных технологий развития профессиональной карьеры молодежи; центра цифровой аналитики образовательной и научной деятельности; областного центра новых информационных технологий; центра ландшафтного дизайна; центра повышения квалификации и профессиональной переподготовки;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Универ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-ТВ; бассейна; начальник (заведующий) отдела: аспирантуры, докторантуры, магистратуры и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специалитета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ординатуры,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учебного (учебно-методического, методического), международных связей, студенческим общежитием и др.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30280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402851"/>
                  </a:ext>
                </a:extLst>
              </a:tr>
              <a:tr h="4121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Заместитель начальника (директора, заведующего, руководителя) управления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586739"/>
                  </a:ext>
                </a:extLst>
              </a:tr>
              <a:tr h="8799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 (директор, заведующий, руководитель): Ботанического сада, учебно-методического (учебно-производственного, учебно-научного, экспериментального) центра, научной библиотеки; центра международного сотрудничества. Начальник управления: образовательных программ, кадров, международных связей, планово-финансового, интеллектуальной собственности; по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внеучебной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социальной работе и молодежной политике; качества, лицензирования и аккредитации; по связям с общественностью; ученый секретарь совета учреждения и др.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37380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025698"/>
                  </a:ext>
                </a:extLst>
              </a:tr>
              <a:tr h="354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Начальник управления образовательного учреждения высшего профессионального образования, имеющего в своем составе институт и (или) научно-исследовательский институт.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38530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180101"/>
                  </a:ext>
                </a:extLst>
              </a:tr>
              <a:tr h="4121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Директор (руководитель) обособленного структурного подразделения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40370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76418"/>
                  </a:ext>
                </a:extLst>
              </a:tr>
              <a:tr h="259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Директор (руководитель): филиала, института, являющегося структурным подразделением образовательного учреждения.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43610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31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64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634442"/>
              </p:ext>
            </p:extLst>
          </p:nvPr>
        </p:nvGraphicFramePr>
        <p:xfrm>
          <a:off x="1866900" y="495300"/>
          <a:ext cx="9925050" cy="6264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7928">
                  <a:extLst>
                    <a:ext uri="{9D8B030D-6E8A-4147-A177-3AD203B41FA5}">
                      <a16:colId xmlns:a16="http://schemas.microsoft.com/office/drawing/2014/main" val="3523257722"/>
                    </a:ext>
                  </a:extLst>
                </a:gridCol>
                <a:gridCol w="1954388">
                  <a:extLst>
                    <a:ext uri="{9D8B030D-6E8A-4147-A177-3AD203B41FA5}">
                      <a16:colId xmlns:a16="http://schemas.microsoft.com/office/drawing/2014/main" val="917916841"/>
                    </a:ext>
                  </a:extLst>
                </a:gridCol>
                <a:gridCol w="1602734">
                  <a:extLst>
                    <a:ext uri="{9D8B030D-6E8A-4147-A177-3AD203B41FA5}">
                      <a16:colId xmlns:a16="http://schemas.microsoft.com/office/drawing/2014/main" val="396057721"/>
                    </a:ext>
                  </a:extLst>
                </a:gridCol>
              </a:tblGrid>
              <a:tr h="2309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 руководителей структурных подразделений, отнесенные к квалификационным </a:t>
                      </a: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уровням (ПКГ должностей руководителей структурных подразделений)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Действующий должностной оклад 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университете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должностного оклада, рекомендованный Министерством науки и образования РФ с 01.03.2025г. (руб.)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466935"/>
                  </a:ext>
                </a:extLst>
              </a:tr>
              <a:tr h="952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(начальник) структурным подразделением: кабинетом, лабораторией, отделом, отделением, сектором, классом и другими структурными подразделениями, реализующими общеобразовательную программу и образовательную программу дополнительного образования детей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24690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57432"/>
                  </a:ext>
                </a:extLst>
              </a:tr>
              <a:tr h="14554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(начальник) обособленным структурным подразделением, реализующим общеобразовательную программу и образовательную программу дополнительного образования детей; начальник (заведующий, директор, руководитель, управляющий): кабинета, лаборатории, отдела, отделения и других структурных подразделений образовательного учреждения (подразделения) начального и среднего профессионального образования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26890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402851"/>
                  </a:ext>
                </a:extLst>
              </a:tr>
              <a:tr h="6095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начальника (заведующего, директора, руководителя, управляющего) обособленного структурного подразделения образовательного учреждения (подразделения) начального и среднего профессионального образования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29080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29700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586739"/>
                  </a:ext>
                </a:extLst>
              </a:tr>
              <a:tr h="9112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(заведующий, директор, руководитель, управляющий) обособленного структурного подразделения образовательного учреждения (подразделения) начального и среднего профессионального образования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32670</a:t>
                      </a:r>
                      <a:endParaRPr lang="ru-RU" sz="1100" b="1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" marR="3962" marT="39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025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29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</TotalTime>
  <Words>2770</Words>
  <Application>Microsoft Office PowerPoint</Application>
  <PresentationFormat>Широкоэкранный</PresentationFormat>
  <Paragraphs>335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Montserrat</vt:lpstr>
      <vt:lpstr>Times New Roman</vt:lpstr>
      <vt:lpstr>Тема Office</vt:lpstr>
      <vt:lpstr>Презентация PowerPoint</vt:lpstr>
      <vt:lpstr>Основание:</vt:lpstr>
      <vt:lpstr>ПКГ должностей профессорско-преподавательского состава </vt:lpstr>
      <vt:lpstr>ПКГ должностей профессорско-преподавательского состава </vt:lpstr>
      <vt:lpstr>ПКГ должностей профессорско-преподавательского состава </vt:lpstr>
      <vt:lpstr>Профессиональная квалификационная группа  должностей педагогических и иных работников высшего образования и основного общего образования (УВП ВО) </vt:lpstr>
      <vt:lpstr>Профессиональная квалификационная группа  должностей педагогических и иных работников высшего образования и основного общего образования  (ПР ВО и ПР ООО)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Кравченко</dc:creator>
  <cp:lastModifiedBy>Злобина Надежда Михайлова</cp:lastModifiedBy>
  <cp:revision>159</cp:revision>
  <cp:lastPrinted>2024-12-02T11:02:03Z</cp:lastPrinted>
  <dcterms:created xsi:type="dcterms:W3CDTF">2020-02-13T08:15:29Z</dcterms:created>
  <dcterms:modified xsi:type="dcterms:W3CDTF">2024-12-05T08:58:45Z</dcterms:modified>
</cp:coreProperties>
</file>